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8" r:id="rId4"/>
    <p:sldId id="269" r:id="rId5"/>
    <p:sldId id="271" r:id="rId6"/>
    <p:sldId id="270" r:id="rId7"/>
    <p:sldId id="258" r:id="rId8"/>
    <p:sldId id="275" r:id="rId9"/>
    <p:sldId id="276" r:id="rId10"/>
    <p:sldId id="264" r:id="rId11"/>
    <p:sldId id="272" r:id="rId12"/>
    <p:sldId id="266" r:id="rId13"/>
    <p:sldId id="278" r:id="rId14"/>
    <p:sldId id="277" r:id="rId15"/>
    <p:sldId id="262" r:id="rId16"/>
    <p:sldId id="263" r:id="rId1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erékszögű háromszög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/>
              <a:t>Alcím mintájának szerkesztése</a:t>
            </a:r>
            <a:endParaRPr kumimoji="0" lang="en-US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Szabadkézi sokszög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Szabadkézi sokszög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Szabadkézi sokszög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Egyenes összekötő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7402268-0854-467C-A8F1-3054843B5950}" type="datetimeFigureOut">
              <a:rPr lang="hu-HU" smtClean="0"/>
              <a:pPr/>
              <a:t>2023. 05. 17.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02268-0854-467C-A8F1-3054843B5950}" type="datetimeFigureOut">
              <a:rPr lang="hu-HU" smtClean="0"/>
              <a:pPr/>
              <a:t>2023. 05. 17.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02268-0854-467C-A8F1-3054843B5950}" type="datetimeFigureOut">
              <a:rPr lang="hu-HU" smtClean="0"/>
              <a:pPr/>
              <a:t>2023. 05. 17.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02268-0854-467C-A8F1-3054843B5950}" type="datetimeFigureOut">
              <a:rPr lang="hu-HU" smtClean="0"/>
              <a:pPr/>
              <a:t>2023. 05. 17.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Cím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02268-0854-467C-A8F1-3054843B5950}" type="datetimeFigureOut">
              <a:rPr lang="hu-HU" smtClean="0"/>
              <a:pPr/>
              <a:t>2023. 05. 17.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Sávnyíl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Sávnyíl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02268-0854-467C-A8F1-3054843B5950}" type="datetimeFigureOut">
              <a:rPr lang="hu-HU" smtClean="0"/>
              <a:pPr/>
              <a:t>2023. 05. 17.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02268-0854-467C-A8F1-3054843B5950}" type="datetimeFigureOut">
              <a:rPr lang="hu-HU" smtClean="0"/>
              <a:pPr/>
              <a:t>2023. 05. 17.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02268-0854-467C-A8F1-3054843B5950}" type="datetimeFigureOut">
              <a:rPr lang="hu-HU" smtClean="0"/>
              <a:pPr/>
              <a:t>2023. 05. 17.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02268-0854-467C-A8F1-3054843B5950}" type="datetimeFigureOut">
              <a:rPr lang="hu-HU" smtClean="0"/>
              <a:pPr/>
              <a:t>2023. 05. 17.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7402268-0854-467C-A8F1-3054843B5950}" type="datetimeFigureOut">
              <a:rPr lang="hu-HU" smtClean="0"/>
              <a:pPr/>
              <a:t>2023. 05. 17.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u-HU"/>
              <a:t>Kép beszúrásához kattintson az ikonra</a:t>
            </a:r>
            <a:endParaRPr kumimoji="0" lang="en-US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7402268-0854-467C-A8F1-3054843B5950}" type="datetimeFigureOut">
              <a:rPr lang="hu-HU" smtClean="0"/>
              <a:pPr/>
              <a:t>2023. 05. 17.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zabadkézi sokszög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erékszögű háromszög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Egyenes összekötő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ávnyíl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Sávnyíl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zabadkézi sokszög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zabadkézi sokszög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erékszögű háromszög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Egyenes összekötő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/>
              <a:t>Mintaszöveg szerkesztése</a:t>
            </a:r>
          </a:p>
          <a:p>
            <a:pPr lvl="1" eaLnBrk="1" latinLnBrk="0" hangingPunct="1"/>
            <a:r>
              <a:rPr kumimoji="0" lang="hu-HU"/>
              <a:t>Második szint</a:t>
            </a:r>
          </a:p>
          <a:p>
            <a:pPr lvl="2" eaLnBrk="1" latinLnBrk="0" hangingPunct="1"/>
            <a:r>
              <a:rPr kumimoji="0" lang="hu-HU"/>
              <a:t>Harmadik szint</a:t>
            </a:r>
          </a:p>
          <a:p>
            <a:pPr lvl="3" eaLnBrk="1" latinLnBrk="0" hangingPunct="1"/>
            <a:r>
              <a:rPr kumimoji="0" lang="hu-HU"/>
              <a:t>Negyedik szint</a:t>
            </a:r>
          </a:p>
          <a:p>
            <a:pPr lvl="4" eaLnBrk="1" latinLnBrk="0" hangingPunct="1"/>
            <a:r>
              <a:rPr kumimoji="0" lang="hu-HU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7402268-0854-467C-A8F1-3054843B5950}" type="datetimeFigureOut">
              <a:rPr lang="hu-HU" smtClean="0"/>
              <a:pPr/>
              <a:t>2023. 05. 17.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F08329E-3D4A-4334-81C8-268D5BD36172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net.jogtar.hu/jogszabaly?docid=99700031.tv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További kérdések a </a:t>
            </a:r>
            <a:r>
              <a:rPr lang="hu-HU" dirty="0" err="1" smtClean="0"/>
              <a:t>CSGYK-k</a:t>
            </a:r>
            <a:r>
              <a:rPr lang="hu-HU" dirty="0" smtClean="0"/>
              <a:t> részéről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2023 05 18</a:t>
            </a:r>
            <a:endParaRPr lang="hu-H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Védelembe </a:t>
            </a:r>
            <a:r>
              <a:rPr lang="hu-HU" dirty="0" smtClean="0"/>
              <a:t>vétel esetében (sem igazolatlan mulasztás, sem súlyos veszélyeztetés esetében) a gyámhivatalunk tájékoztatása szerint sem a menedékes, sem a kettős állampolgár gyerekek ügyében nincs joghatóságuk eljárni, kizárólag ideiglenes hatályú elhelyezés esetében. Ez valóban így van</a:t>
            </a:r>
            <a:r>
              <a:rPr lang="hu-HU" dirty="0" smtClean="0"/>
              <a:t>?</a:t>
            </a:r>
            <a:r>
              <a:rPr lang="hu-HU" dirty="0" smtClean="0"/>
              <a:t> </a:t>
            </a:r>
            <a:endParaRPr lang="hu-HU" dirty="0" smtClean="0"/>
          </a:p>
          <a:p>
            <a:r>
              <a:rPr lang="hu-HU" dirty="0" smtClean="0"/>
              <a:t>Az </a:t>
            </a:r>
            <a:r>
              <a:rPr lang="hu-HU" dirty="0" smtClean="0"/>
              <a:t>ukrán menedékes vagy kettős állampolgár gyerekek ügyében az </a:t>
            </a:r>
            <a:r>
              <a:rPr lang="hu-HU" dirty="0" err="1" smtClean="0"/>
              <a:t>IH-val</a:t>
            </a:r>
            <a:r>
              <a:rPr lang="hu-HU" dirty="0" smtClean="0"/>
              <a:t> történő kiemelés esetében hogyan megy végbe a folyamat? A hatóság magyarországi gyermekotthonban helyezi el a gyereket vagy hazaküldi egy ukrajnai otthonba? Mi történik a gyermekkel?</a:t>
            </a:r>
          </a:p>
          <a:p>
            <a:pPr lvl="0"/>
            <a:endParaRPr lang="hu-HU" dirty="0" smtClean="0"/>
          </a:p>
          <a:p>
            <a:pPr lvl="0"/>
            <a:endParaRPr lang="hu-HU" dirty="0" smtClean="0"/>
          </a:p>
          <a:p>
            <a:pPr>
              <a:buNone/>
            </a:pPr>
            <a:endParaRPr lang="hu-HU" i="1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Hatásköri kérdés; menedékes, kettős állampolgárság esetében</a:t>
            </a:r>
            <a:endParaRPr lang="hu-H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hu-HU" dirty="0" smtClean="0"/>
              <a:t>A jelzési kötelezettség elmulasztásának témaköre, eddigi tapasztalatok: milyen esetekben és hogyan jár el a fővárosi gyámhivatal jelenleg? Prioritást élveznek az intézményi abúzust nem jelző mulasztásokkal kapcsolatos esetek</a:t>
            </a:r>
            <a:r>
              <a:rPr lang="hu-HU" dirty="0" smtClean="0"/>
              <a:t>?</a:t>
            </a:r>
          </a:p>
          <a:p>
            <a:r>
              <a:rPr lang="hu-HU" dirty="0" smtClean="0"/>
              <a:t>Jogszerű-e, hogy minket szakembereket, közfeladatot ellátó személyeket egy intézmény alkalmazottjaiként a gyámügyi eljárásban magánszemélyként bírságolja meg a gyámhivatal késedelmes válaszért?</a:t>
            </a:r>
          </a:p>
          <a:p>
            <a:pPr lvl="0"/>
            <a:endParaRPr lang="hu-HU" dirty="0" smtClean="0"/>
          </a:p>
          <a:p>
            <a:pPr lvl="0"/>
            <a:endParaRPr lang="hu-HU" dirty="0" smtClean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dirty="0" smtClean="0"/>
              <a:t>Mit lát  a gyámügyi ügyintéző a </a:t>
            </a:r>
            <a:r>
              <a:rPr lang="hu-HU" dirty="0" err="1" smtClean="0"/>
              <a:t>GYVR-ből</a:t>
            </a:r>
            <a:r>
              <a:rPr lang="hu-HU" dirty="0" smtClean="0"/>
              <a:t>?</a:t>
            </a:r>
          </a:p>
          <a:p>
            <a:pPr lvl="0"/>
            <a:endParaRPr lang="hu-HU" dirty="0" smtClean="0"/>
          </a:p>
          <a:p>
            <a:pPr lvl="0"/>
            <a:r>
              <a:rPr lang="hu-HU" dirty="0" err="1" smtClean="0"/>
              <a:t>Gyvr</a:t>
            </a:r>
            <a:r>
              <a:rPr lang="hu-HU" dirty="0" smtClean="0"/>
              <a:t> </a:t>
            </a:r>
            <a:r>
              <a:rPr lang="hu-HU" dirty="0" smtClean="0"/>
              <a:t>használatával kapcsolatban: nem egyértelmű a különböző kerületek járási hivatalainak gyakorlata és álláspontja. A gyámhivataloknak nem kötelező a használata, erről már tudunk. A betekintés valóban azt jelenti, hogy a gyámhivatal, ha akar, betekinthet, de nekünk nyomtatva kötelességünk elküldeni a </a:t>
            </a:r>
            <a:r>
              <a:rPr lang="hu-HU" dirty="0" err="1" smtClean="0"/>
              <a:t>Gyvr</a:t>
            </a:r>
            <a:r>
              <a:rPr lang="hu-HU" dirty="0" smtClean="0"/>
              <a:t> anyagokat, mert nem elfogadható a számukra, ha csak a </a:t>
            </a:r>
            <a:r>
              <a:rPr lang="hu-HU" dirty="0" err="1" smtClean="0"/>
              <a:t>Gyvr-ben</a:t>
            </a:r>
            <a:r>
              <a:rPr lang="hu-HU" dirty="0" smtClean="0"/>
              <a:t> szerepel a javaslat </a:t>
            </a:r>
            <a:r>
              <a:rPr lang="hu-HU" dirty="0" err="1" smtClean="0"/>
              <a:t>stb</a:t>
            </a:r>
            <a:r>
              <a:rPr lang="hu-HU" dirty="0" smtClean="0"/>
              <a:t>? Felhívhat-e a gyámhivatal a hivatalos formában megtett javaslat előtt hiánypótlásra, mert betekintett a </a:t>
            </a:r>
            <a:r>
              <a:rPr lang="hu-HU" dirty="0" err="1" smtClean="0"/>
              <a:t>Gyvr</a:t>
            </a:r>
            <a:r>
              <a:rPr lang="hu-HU" dirty="0" smtClean="0"/>
              <a:t> rendszerébe és ott nem volt feltöltve az aláírás </a:t>
            </a:r>
            <a:r>
              <a:rPr lang="hu-HU" dirty="0" err="1" smtClean="0"/>
              <a:t>pl</a:t>
            </a:r>
            <a:r>
              <a:rPr lang="hu-HU" dirty="0" smtClean="0"/>
              <a:t>?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GYVR használata</a:t>
            </a:r>
            <a:endParaRPr lang="hu-H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smtClean="0"/>
              <a:t>GYVT 135.§ (6a</a:t>
            </a:r>
            <a:r>
              <a:rPr lang="hu-HU" dirty="0" smtClean="0"/>
              <a:t>)</a:t>
            </a:r>
            <a:r>
              <a:rPr lang="hu-HU" b="1" baseline="30000" dirty="0" smtClean="0">
                <a:hlinkClick r:id="rId2"/>
              </a:rPr>
              <a:t> * </a:t>
            </a:r>
            <a:r>
              <a:rPr lang="hu-HU" dirty="0" smtClean="0"/>
              <a:t> </a:t>
            </a:r>
            <a:r>
              <a:rPr lang="hu-HU" b="1" dirty="0" smtClean="0"/>
              <a:t>A gyermekjóléti alapellátás</a:t>
            </a:r>
            <a:r>
              <a:rPr lang="hu-HU" dirty="0" smtClean="0"/>
              <a:t>t és gyermekvédelmi szakellátást nyújtó szolgáltatás vezetője, szakmai munkakörben foglalkoztatott munkatársa, a gyermekvédelmi gyám és helyettes gyermekvédelmi gyám, valamint a vármegyei, fővárosi és országos gyermekvédelmi szakértői bizottság </a:t>
            </a:r>
            <a:r>
              <a:rPr lang="hu-HU" b="1" dirty="0" smtClean="0"/>
              <a:t>az adatok (6) bekezdés szerinti átadását a Gyermekeink védelmében elnevezésű informatikai rendszer használatával teljesítik, és a gyámhatóság felé is ennek alkalmazásával szolgáltatnak adatot</a:t>
            </a:r>
            <a:r>
              <a:rPr lang="hu-HU" dirty="0" smtClean="0"/>
              <a:t>. A gyámhatóság a feladat- és hatáskörébe tartozó ügy intézése során az informatikai rendszerben rögzített adatokat jogosult megtekinteni és a dokumentumtárban rögzített dokumentumokat letölteni.</a:t>
            </a:r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Amennyiben a jelzés a Gyámhivatalhoz érkezik, és ez alapján indítja el az eljárást, a jelzést megismerheti-e a család-és gyermekjóléti szolgálat? Van-e jogszabályi akadálya a továbbításnak?</a:t>
            </a:r>
          </a:p>
          <a:p>
            <a:r>
              <a:rPr lang="hu-HU" dirty="0"/>
              <a:t>Ideiglenes hatályú elhelyezés során gyakran merül fel kérésként, hogy a </a:t>
            </a:r>
            <a:r>
              <a:rPr lang="hu-HU" dirty="0" err="1"/>
              <a:t>csgyk</a:t>
            </a:r>
            <a:r>
              <a:rPr lang="hu-HU" dirty="0"/>
              <a:t> szállítsa be a gyermeket a befogadó helyre. </a:t>
            </a:r>
            <a:r>
              <a:rPr lang="hu-HU" i="1" dirty="0"/>
              <a:t>Nincs jogosultsága, nincs megfelelő járműve az intézményeknek.</a:t>
            </a:r>
            <a:endParaRPr lang="hu-HU" dirty="0"/>
          </a:p>
          <a:p>
            <a:endParaRPr lang="hu-HU" dirty="0"/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További kérdések az eljárásokhoz kapcsolódóan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/>
              <a:t>Lehet-e prioritás az ügyek között? </a:t>
            </a:r>
            <a:r>
              <a:rPr lang="hu-HU" i="1" dirty="0"/>
              <a:t>Pl.: iskolaválasztás közti vitában a döntés a tanév kezdéséig </a:t>
            </a:r>
            <a:r>
              <a:rPr lang="hu-HU" i="1" dirty="0" err="1"/>
              <a:t>megszülessen</a:t>
            </a:r>
            <a:r>
              <a:rPr lang="hu-HU" i="1" dirty="0"/>
              <a:t>, nevelésbe vétel.</a:t>
            </a:r>
          </a:p>
          <a:p>
            <a:r>
              <a:rPr lang="hu-HU" dirty="0"/>
              <a:t>Zártan kezelendő adat befogadása, kezelése egységes-e?</a:t>
            </a:r>
          </a:p>
          <a:p>
            <a:r>
              <a:rPr lang="hu-HU" dirty="0"/>
              <a:t>Gondnoksági ügyek indításához a szakvélemény bekérésében tud-e segítséget nyújtani számunkra a Gyámhivatal?</a:t>
            </a:r>
          </a:p>
          <a:p>
            <a:r>
              <a:rPr lang="hu-HU" dirty="0"/>
              <a:t>A gondnok neve, elérhetősége kiadható-e számunkra?</a:t>
            </a:r>
          </a:p>
          <a:p>
            <a:r>
              <a:rPr lang="hu-HU" dirty="0"/>
              <a:t>Belföldi jogsegély keretében kért KT-hoz jövedelemigazolás beszerzésére ki jogosult?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További kérdések az eljárásokhoz kapcsolódóan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Kapcsolattartás témaköre</a:t>
            </a:r>
            <a:endParaRPr lang="hu-HU" dirty="0"/>
          </a:p>
          <a:p>
            <a:r>
              <a:rPr lang="hu-HU" dirty="0" smtClean="0"/>
              <a:t>Védelembe vétel</a:t>
            </a:r>
          </a:p>
          <a:p>
            <a:r>
              <a:rPr lang="hu-HU" dirty="0" smtClean="0"/>
              <a:t>Hatáskör</a:t>
            </a:r>
            <a:endParaRPr lang="hu-HU" dirty="0"/>
          </a:p>
          <a:p>
            <a:r>
              <a:rPr lang="hu-HU" dirty="0" smtClean="0"/>
              <a:t>GYVR</a:t>
            </a:r>
          </a:p>
          <a:p>
            <a:r>
              <a:rPr lang="hu-HU" dirty="0" smtClean="0"/>
              <a:t>Egyéb</a:t>
            </a:r>
            <a:endParaRPr lang="hu-HU" dirty="0"/>
          </a:p>
          <a:p>
            <a:endParaRPr lang="hu-HU" dirty="0"/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Felvetett kérdéskörök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hu-HU" sz="3200" dirty="0" smtClean="0"/>
              <a:t>Ki lehet kapcsolattartásra jogosult?</a:t>
            </a:r>
          </a:p>
          <a:p>
            <a:pPr>
              <a:buFont typeface="Wingdings" pitchFamily="2" charset="2"/>
              <a:buChar char="Ø"/>
            </a:pPr>
            <a:r>
              <a:rPr lang="hu-HU" sz="3200" dirty="0" smtClean="0"/>
              <a:t>Ki lehet kapcsolattartásra kötelezett?</a:t>
            </a:r>
          </a:p>
          <a:p>
            <a:pPr>
              <a:buFont typeface="Wingdings" pitchFamily="2" charset="2"/>
              <a:buChar char="Ø"/>
            </a:pPr>
            <a:r>
              <a:rPr lang="hu-HU" sz="3200" dirty="0" smtClean="0"/>
              <a:t>Milyen </a:t>
            </a:r>
            <a:r>
              <a:rPr lang="hu-HU" sz="3200" dirty="0" smtClean="0"/>
              <a:t>típusú kapcsolattartási formákat javasolhatunk a gyámhivatal</a:t>
            </a:r>
            <a:br>
              <a:rPr lang="hu-HU" sz="3200" dirty="0" smtClean="0"/>
            </a:br>
            <a:r>
              <a:rPr lang="hu-HU" sz="3200" dirty="0" smtClean="0"/>
              <a:t>felé, úgy, hogy semmi sincs jogszabályban leírva a felügyelten </a:t>
            </a:r>
            <a:r>
              <a:rPr lang="hu-HU" sz="3200" dirty="0" smtClean="0"/>
              <a:t>kívül.</a:t>
            </a:r>
          </a:p>
          <a:p>
            <a:pPr>
              <a:buFont typeface="Wingdings" pitchFamily="2" charset="2"/>
              <a:buChar char="Ø"/>
            </a:pPr>
            <a:r>
              <a:rPr lang="hu-HU" sz="3200" dirty="0" smtClean="0"/>
              <a:t>Mit </a:t>
            </a:r>
            <a:r>
              <a:rPr lang="hu-HU" sz="3200" dirty="0" smtClean="0"/>
              <a:t>jelent a megvalósult kapcsolattartás, mikor </a:t>
            </a:r>
            <a:r>
              <a:rPr lang="hu-HU" sz="3200" dirty="0" smtClean="0"/>
              <a:t>az?</a:t>
            </a:r>
          </a:p>
          <a:p>
            <a:pPr>
              <a:buFont typeface="Wingdings" pitchFamily="2" charset="2"/>
              <a:buChar char="Ø"/>
            </a:pPr>
            <a:r>
              <a:rPr lang="hu-HU" sz="3200" dirty="0" smtClean="0"/>
              <a:t>Pótlások </a:t>
            </a:r>
            <a:r>
              <a:rPr lang="hu-HU" sz="3200" dirty="0" smtClean="0"/>
              <a:t>szabályozása, hogyan történik, szeretnénk, ha mindig le lenne </a:t>
            </a:r>
            <a:r>
              <a:rPr lang="hu-HU" sz="3200" dirty="0" smtClean="0"/>
              <a:t>szabályozva.</a:t>
            </a:r>
          </a:p>
          <a:p>
            <a:pPr>
              <a:buFontTx/>
              <a:buChar char="-"/>
            </a:pPr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Kérdések a kapcsolattartás témájában</a:t>
            </a:r>
            <a:endParaRPr lang="hu-H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hu-HU" sz="2800" dirty="0" smtClean="0"/>
              <a:t>Milyen gyakran kell, szükséges folyamatos írásos beszámolót, tájékoztatót írni a  gyámhivatalnak a kapcsolattartások alakulásáról!</a:t>
            </a:r>
          </a:p>
          <a:p>
            <a:pPr>
              <a:buFont typeface="Wingdings" pitchFamily="2" charset="2"/>
              <a:buChar char="Ø"/>
            </a:pPr>
            <a:r>
              <a:rPr lang="hu-HU" sz="2800" dirty="0" smtClean="0"/>
              <a:t>Kapcsolattartás felfüggesztése mediátor által, mikor, miért? Házirendet sért, megtehetem-e?</a:t>
            </a:r>
          </a:p>
          <a:p>
            <a:pPr>
              <a:buFont typeface="Wingdings" pitchFamily="2" charset="2"/>
              <a:buChar char="Ø"/>
            </a:pPr>
            <a:r>
              <a:rPr lang="hu-HU" sz="2800" dirty="0" smtClean="0"/>
              <a:t> Megtehetem-e, hogy többet nem biztosítom tovább a kapcsolattartást, mert …, mi lehet indok?</a:t>
            </a:r>
          </a:p>
          <a:p>
            <a:pPr>
              <a:buFont typeface="Wingdings" pitchFamily="2" charset="2"/>
              <a:buChar char="Ø"/>
            </a:pPr>
            <a:r>
              <a:rPr lang="hu-HU" sz="2800" dirty="0" smtClean="0"/>
              <a:t>Kapcsolattartás szabályozása, vagy újra szabályozása hogyan történik most?</a:t>
            </a:r>
          </a:p>
          <a:p>
            <a:pPr>
              <a:buNone/>
            </a:pPr>
            <a:endParaRPr lang="hu-HU" i="1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Kérdések a kapcsolattartás </a:t>
            </a:r>
            <a:r>
              <a:rPr lang="hu-HU" dirty="0" smtClean="0"/>
              <a:t>témájában 2.</a:t>
            </a:r>
            <a:endParaRPr lang="hu-H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smtClean="0"/>
              <a:t>Közös szülői felügyeleti jog van, váltott elhelyezéssel. Viszont szexuális abúzus gyanúja miatt távoltartást kér az ügyfél a másik féllel szemben, a bíróság távoltartást elrendelt. Azonnal kérhető-e és hol a felügyelt kapcsolattartás elrendelése? Úgy, hogy közben az ügyfél elindítja a kizárólagos felügyeletet Ő kapja meg?</a:t>
            </a:r>
          </a:p>
          <a:p>
            <a:r>
              <a:rPr lang="hu-HU" dirty="0" smtClean="0"/>
              <a:t>Mi történik akkor, ha csak én kérem a felügyelt kapcsolattartás felülvizsgálatát, az ügyfelek nem?</a:t>
            </a:r>
          </a:p>
          <a:p>
            <a:r>
              <a:rPr lang="hu-HU" dirty="0" smtClean="0"/>
              <a:t>Amennyiben azt tapasztaljuk, hogy minden rendben csak valamelyik fél évek óta akadályozza a kapcsolattartás zökkenőmentes megvalósulását és védelembe vételre teszünk javaslatot, mi a véleménye erről a Hivatalnak? Elrendelik-e a védelembe vételt?</a:t>
            </a:r>
          </a:p>
          <a:p>
            <a:pPr>
              <a:buNone/>
            </a:pPr>
            <a:endParaRPr lang="hu-HU" i="1" dirty="0" smtClean="0"/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Kérdések a kapcsolattartás témájában </a:t>
            </a:r>
            <a:r>
              <a:rPr lang="hu-HU" dirty="0" smtClean="0"/>
              <a:t>3.</a:t>
            </a:r>
            <a:endParaRPr lang="hu-H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A felügyelt kapcsolattartás témakörben az lenne a kérdésem, hogy bíróság és Korm. Hiv. által szabályozott kapcsolattartások nagy része felügyelt kapcsolattartást </a:t>
            </a:r>
            <a:r>
              <a:rPr lang="hu-HU" dirty="0" smtClean="0"/>
              <a:t>ír </a:t>
            </a:r>
            <a:r>
              <a:rPr lang="hu-HU" dirty="0" smtClean="0"/>
              <a:t>a határozatában elő, amit technikai és személyi feltételek miatt nem tudunk biztosítani, azonban amikor telefonon vagy írásban ezt jelezzük akkor a segített formában megvalósuló </a:t>
            </a:r>
            <a:r>
              <a:rPr lang="hu-HU" dirty="0" smtClean="0"/>
              <a:t>kapcsolattartást </a:t>
            </a:r>
            <a:r>
              <a:rPr lang="hu-HU" dirty="0" smtClean="0"/>
              <a:t>is elfogadják, de így nem tartjuk be  a határozatot. Hogy járunk el jól ilyen esetben?</a:t>
            </a:r>
          </a:p>
          <a:p>
            <a:r>
              <a:rPr lang="hu-HU" dirty="0" smtClean="0"/>
              <a:t>Több </a:t>
            </a:r>
            <a:r>
              <a:rPr lang="hu-HU" dirty="0" smtClean="0"/>
              <a:t>vidéki bíróság is megkereste intézményünket, hogy nem találnak hétvégén kapcsolattartási helyszínt. Ilyen helyzetben más kerületek elutasítóak minden esetben?</a:t>
            </a:r>
          </a:p>
          <a:p>
            <a:pPr>
              <a:buNone/>
            </a:pPr>
            <a:endParaRPr lang="hu-HU" i="1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Kérdések a kapcsolattartás témájában </a:t>
            </a:r>
            <a:r>
              <a:rPr lang="hu-HU" dirty="0" smtClean="0"/>
              <a:t>4.</a:t>
            </a:r>
            <a:endParaRPr lang="hu-H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hu-HU" dirty="0" smtClean="0"/>
              <a:t>Hatályos-e az 50 óra/20 nap igazolatlan hiányzás esetében a mérlegelés nélküli védelembe vételi eljárásokra alkalmazható ideiglenes intézkedés jogintézménye? Alkalmazható-e ezekben az esetekben jelenleg? (Korábban alkalmazható volt, és ezekben az esetekben javaslat nélkül el lehetett rendelni a védelembe vételt.) Aktualitás: igazolatlan hiányzás esetén, amikor automatikus a VV, hosszú, jellemzően fél, de akár háromnegyed év is eltelik, mire megszületik a döntés.</a:t>
            </a:r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Védelembe vételhez kapcsolódó kérdés</a:t>
            </a:r>
            <a:endParaRPr lang="hu-H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smtClean="0"/>
              <a:t>Mikor a szülők </a:t>
            </a:r>
            <a:r>
              <a:rPr lang="hu-HU" dirty="0" smtClean="0"/>
              <a:t>börtönben </a:t>
            </a:r>
            <a:r>
              <a:rPr lang="hu-HU" dirty="0" smtClean="0"/>
              <a:t>vannak, a gyermek családi jogállása, hogyan lehetséges rendezni? </a:t>
            </a:r>
            <a:r>
              <a:rPr lang="hu-HU" dirty="0" err="1" smtClean="0"/>
              <a:t>Családbafogadással</a:t>
            </a:r>
            <a:r>
              <a:rPr lang="hu-HU" dirty="0" smtClean="0"/>
              <a:t> nagyszülőhöz, akkor a Gyámhivatal fogja megkeresni a büntető végrehajtási intézményt, ő fogja nyilatkoztatni a </a:t>
            </a:r>
            <a:r>
              <a:rPr lang="hu-HU" dirty="0" smtClean="0"/>
              <a:t>szülőket? </a:t>
            </a:r>
            <a:r>
              <a:rPr lang="hu-HU" dirty="0" smtClean="0"/>
              <a:t>Vagy más eljárást kell ilyenkor működtetni 3. személynél való elhelyezést</a:t>
            </a:r>
            <a:r>
              <a:rPr lang="hu-HU" dirty="0" smtClean="0"/>
              <a:t>?</a:t>
            </a:r>
          </a:p>
          <a:p>
            <a:r>
              <a:rPr lang="hu-HU" dirty="0" smtClean="0"/>
              <a:t>Milyen esetben teszi meg az IH javaslatát a gyámhivatal az egyik szülőtől, a </a:t>
            </a:r>
            <a:r>
              <a:rPr lang="hu-HU" dirty="0" smtClean="0"/>
              <a:t>másikhoz? </a:t>
            </a:r>
            <a:r>
              <a:rPr lang="hu-HU" dirty="0" smtClean="0"/>
              <a:t>Van olyan gyámhivatal, aki megteszi, van aki ettől teljesen elhatárolódik</a:t>
            </a:r>
            <a:r>
              <a:rPr lang="hu-HU" dirty="0" smtClean="0"/>
              <a:t>.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b="1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Egyéb eljárási kérdés</a:t>
            </a:r>
            <a:endParaRPr lang="hu-H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Tartalom helye 1"/>
          <p:cNvSpPr txBox="1">
            <a:spLocks/>
          </p:cNvSpPr>
          <p:nvPr/>
        </p:nvSpPr>
        <p:spPr>
          <a:xfrm>
            <a:off x="467544" y="1484784"/>
            <a:ext cx="8229600" cy="4525963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hu-HU" sz="27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Mikor a szülők börtönben vannak, a gyermek családi jogállása, hogyan lehetséges rendezni? Családbafogadással nagyszülőhöz, akkor a Gyámhivatal fogja megkeresni a büntető végrehajtási intézményt, ő fogja nyilatkoztatni a szülőket? Vagy más eljárást kell ilyenkor működtetni 3. személynél való elhelyezést?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hu-HU" sz="27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Milyen esetben teszi meg az IH javaslatát a gyámhivatal az egyik szülőtől, a másikhoz? Van olyan gyámhivatal, aki megteszi, van aki ettől teljesen elhatárolódik.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hu-HU" sz="27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hu-HU" sz="27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hu-HU" sz="27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Zárt </a:t>
            </a:r>
            <a:r>
              <a:rPr lang="hu-HU" dirty="0" smtClean="0"/>
              <a:t>iratkezelést mi gyakoroljuk, alkalmazzuk adott esetben. de sokszor a gyámhivatal kiadja az iratot, amit mi nem az ügyfélnek, ezzel azt megsértve, azzal az indokkal, hogy rájuk nem vonatkozik a zárt iratkezelés</a:t>
            </a:r>
            <a:r>
              <a:rPr lang="hu-HU" dirty="0" smtClean="0"/>
              <a:t>.</a:t>
            </a:r>
          </a:p>
          <a:p>
            <a:pPr>
              <a:buNone/>
            </a:pPr>
            <a:r>
              <a:rPr lang="hu-HU" b="1" i="1" dirty="0" smtClean="0">
                <a:solidFill>
                  <a:srgbClr val="FF0000"/>
                </a:solidFill>
              </a:rPr>
              <a:t>Gyvt. 17. § (2a) bekezdése alapján a család- és gyermekjóléti szolgáltatást nyújtó és a gyámhatóság, a gyermek(</a:t>
            </a:r>
            <a:r>
              <a:rPr lang="hu-HU" b="1" i="1" dirty="0" err="1" smtClean="0">
                <a:solidFill>
                  <a:srgbClr val="FF0000"/>
                </a:solidFill>
              </a:rPr>
              <a:t>ek</a:t>
            </a:r>
            <a:r>
              <a:rPr lang="hu-HU" b="1" i="1" dirty="0" smtClean="0">
                <a:solidFill>
                  <a:srgbClr val="FF0000"/>
                </a:solidFill>
              </a:rPr>
              <a:t>) bántalmazására, elhanyagolására vonatkozó jelzést vagy kezdeményezést tevő intézmény illetve személy adatait erre irányuló külön kérelem hiányában is zártan kell kezelni.</a:t>
            </a:r>
            <a:endParaRPr lang="hu-H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hu-HU" dirty="0" smtClean="0"/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étatér">
  <a:themeElements>
    <a:clrScheme name="Lendüle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Sétatér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étaté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526</TotalTime>
  <Words>822</Words>
  <Application>Microsoft Office PowerPoint</Application>
  <PresentationFormat>Diavetítés a képernyőre (4:3 oldalarány)</PresentationFormat>
  <Paragraphs>57</Paragraphs>
  <Slides>16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17" baseType="lpstr">
      <vt:lpstr>Sétatér</vt:lpstr>
      <vt:lpstr>További kérdések a CSGYK-k részéről</vt:lpstr>
      <vt:lpstr>Felvetett kérdéskörök</vt:lpstr>
      <vt:lpstr>Kérdések a kapcsolattartás témájában</vt:lpstr>
      <vt:lpstr>Kérdések a kapcsolattartás témájában 2.</vt:lpstr>
      <vt:lpstr>Kérdések a kapcsolattartás témájában 3.</vt:lpstr>
      <vt:lpstr>Kérdések a kapcsolattartás témájában 4.</vt:lpstr>
      <vt:lpstr>Védelembe vételhez kapcsolódó kérdés</vt:lpstr>
      <vt:lpstr>Egyéb eljárási kérdés</vt:lpstr>
      <vt:lpstr>9. dia</vt:lpstr>
      <vt:lpstr>Hatásköri kérdés; menedékes, kettős állampolgárság esetében</vt:lpstr>
      <vt:lpstr>11. dia</vt:lpstr>
      <vt:lpstr>12. dia</vt:lpstr>
      <vt:lpstr>GYVR használata</vt:lpstr>
      <vt:lpstr>14. dia</vt:lpstr>
      <vt:lpstr>További kérdések az eljárásokhoz kapcsolódóan</vt:lpstr>
      <vt:lpstr>További kérdések az eljárásokhoz kapcsolódóan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Dilemmák a kapcsolattartási ügyeletek biztosítása során</dc:title>
  <dc:creator>Papp Krisztina</dc:creator>
  <cp:lastModifiedBy>Papp Krisztina</cp:lastModifiedBy>
  <cp:revision>51</cp:revision>
  <dcterms:created xsi:type="dcterms:W3CDTF">2023-03-17T08:27:49Z</dcterms:created>
  <dcterms:modified xsi:type="dcterms:W3CDTF">2023-05-17T12:15:10Z</dcterms:modified>
</cp:coreProperties>
</file>