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670675" cy="9929813"/>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Kattintson ide az alcím mintájának szerkesztéséhez</a:t>
            </a:r>
            <a:endParaRPr lang="hu-HU"/>
          </a:p>
        </p:txBody>
      </p:sp>
      <p:sp>
        <p:nvSpPr>
          <p:cNvPr id="4" name="Dátum helye 3"/>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277500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238894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4091059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344026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818221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96434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270016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21707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171607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4080736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5C7F9BAE-A027-48A5-BD29-360234C1469C}" type="datetimeFigureOut">
              <a:rPr lang="hu-HU" smtClean="0"/>
              <a:pPr/>
              <a:t>2023. 04. 27.</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127259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F9BAE-A027-48A5-BD29-360234C1469C}" type="datetimeFigureOut">
              <a:rPr lang="hu-HU" smtClean="0"/>
              <a:pPr/>
              <a:t>2023. 04. 27.</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263FC1-EFBF-4B30-8A49-1F468FEA6F3F}" type="slidenum">
              <a:rPr lang="hu-HU" smtClean="0"/>
              <a:pPr/>
              <a:t>‹#›</a:t>
            </a:fld>
            <a:endParaRPr lang="hu-HU"/>
          </a:p>
        </p:txBody>
      </p:sp>
    </p:spTree>
    <p:extLst>
      <p:ext uri="{BB962C8B-B14F-4D97-AF65-F5344CB8AC3E}">
        <p14:creationId xmlns:p14="http://schemas.microsoft.com/office/powerpoint/2010/main" xmlns="" val="2753076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Téglalap 3"/>
          <p:cNvSpPr/>
          <p:nvPr/>
        </p:nvSpPr>
        <p:spPr>
          <a:xfrm>
            <a:off x="822960" y="644660"/>
            <a:ext cx="10345781" cy="3046988"/>
          </a:xfrm>
          <a:prstGeom prst="rect">
            <a:avLst/>
          </a:prstGeom>
        </p:spPr>
        <p:txBody>
          <a:bodyPr wrap="square">
            <a:spAutoFit/>
          </a:bodyPr>
          <a:lstStyle/>
          <a:p>
            <a:pPr algn="ctr"/>
            <a:r>
              <a:rPr lang="hu-HU" sz="3200" b="1" dirty="0" smtClean="0"/>
              <a:t>KÉRDÉSEK, PROBLÉMAFELVETÉSEK A KERÜLETI GYÁMHIVATALOK ÉS A CSALÁD ÉS GYERMEKJÓLÉTI SZOLGÁLTATÁSOKKAL VALÓ </a:t>
            </a:r>
          </a:p>
          <a:p>
            <a:pPr algn="ctr"/>
            <a:r>
              <a:rPr lang="hu-HU" sz="3200" b="1" dirty="0" smtClean="0"/>
              <a:t>EGYÜTTMŰKÖDÉSSEL KAPCSOLATOSAN</a:t>
            </a:r>
          </a:p>
          <a:p>
            <a:pPr algn="ctr"/>
            <a:endParaRPr lang="hu-HU" sz="3200" dirty="0" smtClean="0"/>
          </a:p>
          <a:p>
            <a:pPr algn="ctr"/>
            <a:r>
              <a:rPr lang="hu-HU" sz="3200" b="1" dirty="0" smtClean="0"/>
              <a:t>BUDAPEST</a:t>
            </a:r>
            <a:endParaRPr lang="hu-HU" sz="3200" b="1" dirty="0"/>
          </a:p>
        </p:txBody>
      </p:sp>
      <p:sp>
        <p:nvSpPr>
          <p:cNvPr id="5" name="Téglalap 4"/>
          <p:cNvSpPr/>
          <p:nvPr/>
        </p:nvSpPr>
        <p:spPr>
          <a:xfrm>
            <a:off x="5035490" y="4067295"/>
            <a:ext cx="1920719" cy="523220"/>
          </a:xfrm>
          <a:prstGeom prst="rect">
            <a:avLst/>
          </a:prstGeom>
        </p:spPr>
        <p:txBody>
          <a:bodyPr wrap="none">
            <a:spAutoFit/>
          </a:bodyPr>
          <a:lstStyle/>
          <a:p>
            <a:r>
              <a:rPr lang="hu-HU" sz="2800" b="1" dirty="0" smtClean="0"/>
              <a:t>2023.03.28</a:t>
            </a:r>
            <a:r>
              <a:rPr lang="hu-HU" sz="2800" dirty="0" smtClean="0"/>
              <a:t>.</a:t>
            </a:r>
            <a:endParaRPr lang="hu-HU" sz="2800" dirty="0"/>
          </a:p>
        </p:txBody>
      </p:sp>
      <p:sp>
        <p:nvSpPr>
          <p:cNvPr id="7" name="Szövegdoboz 6"/>
          <p:cNvSpPr txBox="1"/>
          <p:nvPr/>
        </p:nvSpPr>
        <p:spPr>
          <a:xfrm>
            <a:off x="7942217" y="5891349"/>
            <a:ext cx="4016933" cy="646331"/>
          </a:xfrm>
          <a:prstGeom prst="rect">
            <a:avLst/>
          </a:prstGeom>
          <a:noFill/>
        </p:spPr>
        <p:txBody>
          <a:bodyPr wrap="none" rtlCol="0">
            <a:spAutoFit/>
          </a:bodyPr>
          <a:lstStyle/>
          <a:p>
            <a:r>
              <a:rPr lang="hu-HU" b="1" dirty="0" smtClean="0"/>
              <a:t>BUDAPEST</a:t>
            </a:r>
            <a:r>
              <a:rPr lang="hu-HU" dirty="0" smtClean="0"/>
              <a:t> </a:t>
            </a:r>
            <a:r>
              <a:rPr lang="hu-HU" b="1" dirty="0" smtClean="0"/>
              <a:t>FŐVÁROS</a:t>
            </a:r>
            <a:r>
              <a:rPr lang="hu-HU" dirty="0" smtClean="0"/>
              <a:t> </a:t>
            </a:r>
            <a:r>
              <a:rPr lang="hu-HU" b="1" dirty="0" smtClean="0"/>
              <a:t>KORMÁNYHIVATAL</a:t>
            </a:r>
          </a:p>
          <a:p>
            <a:pPr algn="ctr"/>
            <a:r>
              <a:rPr lang="hu-HU" b="1" dirty="0" smtClean="0"/>
              <a:t>dr. Kovács Norbert</a:t>
            </a:r>
            <a:endParaRPr lang="hu-HU" b="1" dirty="0"/>
          </a:p>
        </p:txBody>
      </p:sp>
    </p:spTree>
    <p:extLst>
      <p:ext uri="{BB962C8B-B14F-4D97-AF65-F5344CB8AC3E}">
        <p14:creationId xmlns:p14="http://schemas.microsoft.com/office/powerpoint/2010/main" xmlns="" val="1080592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36535"/>
            <a:ext cx="12192000" cy="3693319"/>
          </a:xfrm>
          <a:prstGeom prst="rect">
            <a:avLst/>
          </a:prstGeom>
        </p:spPr>
        <p:txBody>
          <a:bodyPr wrap="square">
            <a:spAutoFit/>
          </a:bodyPr>
          <a:lstStyle/>
          <a:p>
            <a:r>
              <a:rPr lang="hu-HU" dirty="0" smtClean="0"/>
              <a:t>(2) Az eljáró szerv az eljárásban felhasználhat más hatóság, illetőleg családvédelemmel foglalkozó más szerv vagy személy által készített környezettanulmányt is, feltéve, hogy annak elkészítése óta 6 hónap még nem telt el.</a:t>
            </a:r>
          </a:p>
          <a:p>
            <a:r>
              <a:rPr lang="hu-HU" dirty="0" smtClean="0"/>
              <a:t>(3) A gyámhatóság megkereshet más gyámhatóságot, hogy a kérelmezőnek az (1) bekezdésben megjelölt körülményeiről készítsen környezettanulmányt.</a:t>
            </a:r>
          </a:p>
          <a:p>
            <a:r>
              <a:rPr lang="hu-HU" dirty="0" smtClean="0"/>
              <a:t>(4) Az eljáró szerv a bíróság és az ügyészség megkeresésére környezettanulmányt készít.</a:t>
            </a:r>
          </a:p>
          <a:p>
            <a:r>
              <a:rPr lang="hu-HU" dirty="0" smtClean="0"/>
              <a:t>(5) Az ellátásban részesülő az ellátásra való jogosultság feltételeit érintő lényeges tények, körülmények megváltozásáról 15 napon belül értesíti az eljáró szervet.</a:t>
            </a:r>
          </a:p>
          <a:p>
            <a:endParaRPr lang="hu-HU" dirty="0" smtClean="0"/>
          </a:p>
          <a:p>
            <a:r>
              <a:rPr lang="hu-HU" b="1" dirty="0" smtClean="0"/>
              <a:t>Gyvt. 130/A.§ (1) </a:t>
            </a:r>
            <a:r>
              <a:rPr lang="hu-HU" dirty="0" smtClean="0"/>
              <a:t>A gyermek bántalmazása, súlyos elhanyagolása vagy egyéb más, súlyos veszélyeztető ok fennállása, továbbá a gyermek önmaga által előidézett súlyos veszélyeztető magatartása esetén</a:t>
            </a:r>
          </a:p>
          <a:p>
            <a:r>
              <a:rPr lang="hu-HU" dirty="0" smtClean="0"/>
              <a:t>a) a hatóság és az ügyfél bármilyen módon tarthat kapcsolatot,</a:t>
            </a:r>
          </a:p>
          <a:p>
            <a:r>
              <a:rPr lang="hu-HU" dirty="0" smtClean="0"/>
              <a:t>b) ha környezettanulmányra van szükség, azt haladéktalanul el kell készíteni, és</a:t>
            </a:r>
          </a:p>
          <a:p>
            <a:r>
              <a:rPr lang="hu-HU" dirty="0" smtClean="0"/>
              <a:t>c) a helyszíni szemle a lezárt terület, épület, helyiség felnyitásával, az ott tartózkodó személyek akarata ellenére is megtartható.</a:t>
            </a:r>
            <a:endParaRPr lang="hu-HU" dirty="0"/>
          </a:p>
        </p:txBody>
      </p:sp>
      <p:sp>
        <p:nvSpPr>
          <p:cNvPr id="3" name="Téglalap 2"/>
          <p:cNvSpPr/>
          <p:nvPr/>
        </p:nvSpPr>
        <p:spPr>
          <a:xfrm>
            <a:off x="58783" y="4223104"/>
            <a:ext cx="12074434" cy="2308324"/>
          </a:xfrm>
          <a:prstGeom prst="rect">
            <a:avLst/>
          </a:prstGeom>
        </p:spPr>
        <p:txBody>
          <a:bodyPr wrap="square">
            <a:spAutoFit/>
          </a:bodyPr>
          <a:lstStyle/>
          <a:p>
            <a:r>
              <a:rPr lang="hu-HU" b="1" dirty="0" err="1" smtClean="0"/>
              <a:t>Ákr</a:t>
            </a:r>
            <a:r>
              <a:rPr lang="hu-HU" b="1" dirty="0" smtClean="0"/>
              <a:t>. 65.§ (1) A hatóság, ha a tényállás tisztázása során szükséges</a:t>
            </a:r>
            <a:r>
              <a:rPr lang="hu-HU" dirty="0" smtClean="0"/>
              <a:t>, és az az </a:t>
            </a:r>
            <a:r>
              <a:rPr lang="hu-HU" dirty="0" err="1" smtClean="0"/>
              <a:t>Eüsztv</a:t>
            </a:r>
            <a:r>
              <a:rPr lang="hu-HU" dirty="0" smtClean="0"/>
              <a:t>. alapján nem szerezhető be - a 36. § (2) bekezdésben meghatározottak kivételével - </a:t>
            </a:r>
            <a:r>
              <a:rPr lang="hu-HU" b="1" dirty="0" smtClean="0"/>
              <a:t>felhívhatja az ügyfelet okirat vagy más irat bemutatására.</a:t>
            </a:r>
          </a:p>
          <a:p>
            <a:endParaRPr lang="hu-HU" b="1" dirty="0" smtClean="0"/>
          </a:p>
          <a:p>
            <a:r>
              <a:rPr lang="hu-HU" b="1" dirty="0" smtClean="0"/>
              <a:t>Gyvt. 129.§ (3) </a:t>
            </a:r>
            <a:r>
              <a:rPr lang="hu-HU" dirty="0" smtClean="0"/>
              <a:t>A gyermek szülője és más törvényes képviselője, gondozója </a:t>
            </a:r>
            <a:r>
              <a:rPr lang="hu-HU" b="1" dirty="0" smtClean="0"/>
              <a:t>kötelezhető arra, hogy saját vagy gyermeke egészségi állapotáról, munkavégzéséről, tanulói, hallgatói jogviszonyáról nyilatkozzék, azokat igazolja</a:t>
            </a:r>
            <a:r>
              <a:rPr lang="hu-HU" dirty="0" smtClean="0"/>
              <a:t>.</a:t>
            </a:r>
          </a:p>
          <a:p>
            <a:endParaRPr lang="hu-HU" dirty="0" smtClean="0"/>
          </a:p>
          <a:p>
            <a:r>
              <a:rPr lang="hu-HU" dirty="0" smtClean="0"/>
              <a:t>A család- és gyermekjóléti központ nem kötelezhető a jövedelemigazolás beszerzésére, de ezen adatokra nyilatkoztathatja az érintetett személyt</a:t>
            </a:r>
            <a:endParaRPr lang="hu-HU" dirty="0"/>
          </a:p>
        </p:txBody>
      </p:sp>
    </p:spTree>
    <p:extLst>
      <p:ext uri="{BB962C8B-B14F-4D97-AF65-F5344CB8AC3E}">
        <p14:creationId xmlns:p14="http://schemas.microsoft.com/office/powerpoint/2010/main" xmlns="" val="2689785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11072"/>
            <a:ext cx="12192000" cy="707886"/>
          </a:xfrm>
          <a:prstGeom prst="rect">
            <a:avLst/>
          </a:prstGeom>
        </p:spPr>
        <p:txBody>
          <a:bodyPr wrap="square">
            <a:spAutoFit/>
          </a:bodyPr>
          <a:lstStyle/>
          <a:p>
            <a:r>
              <a:rPr lang="hu-HU" sz="2000" b="1" dirty="0" smtClean="0"/>
              <a:t>4. Nevelésbe vételi eljárások idején lehet-e rövidíteni? Mi az oka a hónapokig történő ügyintézésnek? Hogyan tudnánk rövidíteni rajtuk? </a:t>
            </a:r>
            <a:endParaRPr lang="hu-HU" sz="2000" b="1" dirty="0"/>
          </a:p>
        </p:txBody>
      </p:sp>
      <p:sp>
        <p:nvSpPr>
          <p:cNvPr id="4" name="Téglalap 3"/>
          <p:cNvSpPr/>
          <p:nvPr/>
        </p:nvSpPr>
        <p:spPr>
          <a:xfrm>
            <a:off x="-47897" y="1247402"/>
            <a:ext cx="12192000" cy="4524315"/>
          </a:xfrm>
          <a:prstGeom prst="rect">
            <a:avLst/>
          </a:prstGeom>
        </p:spPr>
        <p:txBody>
          <a:bodyPr wrap="square">
            <a:spAutoFit/>
          </a:bodyPr>
          <a:lstStyle/>
          <a:p>
            <a:r>
              <a:rPr lang="hu-HU" b="1" dirty="0" smtClean="0"/>
              <a:t>Gyvt. 73.§ (1) </a:t>
            </a:r>
            <a:r>
              <a:rPr lang="hu-HU" dirty="0" smtClean="0"/>
              <a:t>A gyámhatóság - a (3) bekezdésben meghatározott kivétellel - az ideiglenes hatályú elhelyezést követően - függetlenül attól, hogy arra mely beutaló szerv intézkedése alapján kerül sor - annak elrendelésétől számított </a:t>
            </a:r>
          </a:p>
          <a:p>
            <a:r>
              <a:rPr lang="hu-HU" dirty="0" smtClean="0"/>
              <a:t>a) harminc napon belül megszünteti az ideiglenes hatályú elhelyezést, ha annak okai nem állnak fenn, vagy</a:t>
            </a:r>
          </a:p>
          <a:p>
            <a:r>
              <a:rPr lang="hu-HU" dirty="0" smtClean="0"/>
              <a:t>b) negyvenöt napon belül elrendeli a gyermek nevelésbe vételét, valamint egyidejűleg meghatározza a gyermek gondozási helyét és dönt a 79. § (5) bekezdés b)-g) pontjai szerinti járulékos kérdésekről, vagy</a:t>
            </a:r>
          </a:p>
          <a:p>
            <a:r>
              <a:rPr lang="hu-HU" dirty="0" smtClean="0"/>
              <a:t>c) hatvan napon belül pert indít az ideiglenes hatályú elhelyezés fenntartása vagy megváltoztatása mellett a gyermekelhelyezés megváltoztatása, illetve a szülői felügyelet megszüntetése iránt,</a:t>
            </a:r>
          </a:p>
          <a:p>
            <a:endParaRPr lang="hu-HU" dirty="0" smtClean="0"/>
          </a:p>
          <a:p>
            <a:r>
              <a:rPr lang="hu-HU" b="1" dirty="0" smtClean="0"/>
              <a:t>Gyvt. 78.§ (4) bekezdés</a:t>
            </a:r>
          </a:p>
          <a:p>
            <a:r>
              <a:rPr lang="hu-HU" dirty="0" smtClean="0"/>
              <a:t>A gyámhatóság</a:t>
            </a:r>
          </a:p>
          <a:p>
            <a:r>
              <a:rPr lang="hu-HU" dirty="0" smtClean="0"/>
              <a:t>a) az ideiglenes hatállyal elhelyezett gyermek nevelésbe vételéről és gondozási helyének meghatározásáról, valamint a 79. § (5) bekezdése szerinti járulékos kérdésekről lehetőség szerint,</a:t>
            </a:r>
          </a:p>
          <a:p>
            <a:r>
              <a:rPr lang="hu-HU" dirty="0" smtClean="0"/>
              <a:t>b) a gyermek nevelésbe vételéről és gondozási helyének meghatározásáról, valamint a 79. § (5) bekezdése szerinti járulékos kérdésekről lehetőség szerint,</a:t>
            </a:r>
          </a:p>
          <a:p>
            <a:r>
              <a:rPr lang="hu-HU" dirty="0" smtClean="0"/>
              <a:t>c) a nevelésbe vett gyermek gondozási helyének meghatározásáról és a 79. § (5) bekezdése szerinti járulékos kérdésekről</a:t>
            </a:r>
          </a:p>
          <a:p>
            <a:r>
              <a:rPr lang="hu-HU" dirty="0" smtClean="0"/>
              <a:t>egy eljárás keretében, negyvenöt napon belül, azonnal végrehajthatóvá nyilvánított határozatban dönt.</a:t>
            </a:r>
            <a:endParaRPr lang="hu-HU" dirty="0"/>
          </a:p>
        </p:txBody>
      </p:sp>
    </p:spTree>
    <p:extLst>
      <p:ext uri="{BB962C8B-B14F-4D97-AF65-F5344CB8AC3E}">
        <p14:creationId xmlns:p14="http://schemas.microsoft.com/office/powerpoint/2010/main" xmlns="" val="18552079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409198"/>
            <a:ext cx="12192000" cy="2862322"/>
          </a:xfrm>
          <a:prstGeom prst="rect">
            <a:avLst/>
          </a:prstGeom>
        </p:spPr>
        <p:txBody>
          <a:bodyPr wrap="square">
            <a:spAutoFit/>
          </a:bodyPr>
          <a:lstStyle/>
          <a:p>
            <a:r>
              <a:rPr lang="hu-HU" dirty="0" smtClean="0"/>
              <a:t>Gyvt. 79.§ (5) bekezdés</a:t>
            </a:r>
          </a:p>
          <a:p>
            <a:r>
              <a:rPr lang="hu-HU" dirty="0" smtClean="0"/>
              <a:t>A gyermek gondozási helyének meghatározására irányuló eljárás eredményeként a gyámhatóság dönt</a:t>
            </a:r>
          </a:p>
          <a:p>
            <a:r>
              <a:rPr lang="hu-HU" dirty="0" smtClean="0"/>
              <a:t>a) a gyermek gondozási helyéről,</a:t>
            </a:r>
          </a:p>
          <a:p>
            <a:r>
              <a:rPr lang="hu-HU" dirty="0" smtClean="0"/>
              <a:t>b) a gyermekvédelmi gyám és a helyettes gyermekvédelmi gyám személyéről,</a:t>
            </a:r>
          </a:p>
          <a:p>
            <a:r>
              <a:rPr lang="hu-HU" dirty="0" smtClean="0"/>
              <a:t>c) a kapcsolattartásra jogosult szülővel vagy más hozzátartozóval való kapcsolattartásról,</a:t>
            </a:r>
          </a:p>
          <a:p>
            <a:r>
              <a:rPr lang="hu-HU" dirty="0" smtClean="0"/>
              <a:t>d) a gyermekre vonatkozó elhelyezési javaslat és egyéni elhelyezési terv elfogadásáról vagy módosításáról,</a:t>
            </a:r>
          </a:p>
          <a:p>
            <a:r>
              <a:rPr lang="hu-HU" dirty="0" smtClean="0"/>
              <a:t>e) a gyermek után fizetendő gondozási díjról,</a:t>
            </a:r>
          </a:p>
          <a:p>
            <a:r>
              <a:rPr lang="hu-HU" dirty="0" smtClean="0"/>
              <a:t>f) a (6) bekezdésben foglaltak figyelembevételével a gyermek ellátási szükségletéről,</a:t>
            </a:r>
          </a:p>
          <a:p>
            <a:r>
              <a:rPr lang="hu-HU" dirty="0" smtClean="0"/>
              <a:t>g) a (7) bekezdésben foglalt feltételek fennállása esetén a gyermek örökbe fogadhatóságáról [a b)-g) pontban foglaltak a továbbiakban együtt: </a:t>
            </a:r>
            <a:r>
              <a:rPr lang="hu-HU" b="1" dirty="0" smtClean="0"/>
              <a:t>járulékos kérdések</a:t>
            </a:r>
            <a:r>
              <a:rPr lang="hu-HU" dirty="0" smtClean="0"/>
              <a:t>].</a:t>
            </a:r>
            <a:endParaRPr lang="hu-HU" dirty="0"/>
          </a:p>
        </p:txBody>
      </p:sp>
    </p:spTree>
    <p:extLst>
      <p:ext uri="{BB962C8B-B14F-4D97-AF65-F5344CB8AC3E}">
        <p14:creationId xmlns:p14="http://schemas.microsoft.com/office/powerpoint/2010/main" xmlns="" val="3930703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187460"/>
            <a:ext cx="12192000" cy="1015663"/>
          </a:xfrm>
          <a:prstGeom prst="rect">
            <a:avLst/>
          </a:prstGeom>
        </p:spPr>
        <p:txBody>
          <a:bodyPr wrap="square">
            <a:spAutoFit/>
          </a:bodyPr>
          <a:lstStyle/>
          <a:p>
            <a:r>
              <a:rPr lang="hu-HU" sz="2000" b="1" dirty="0" smtClean="0"/>
              <a:t>5. Amennyiben véleménykülönbség van a gyámhatóság és szolgáltató között gyermekvédelmi intézkedésre tett javaslat vonatkozásában, fontos lenne egyeztetni, megbeszélni az álláspontokat. Egyik szereplő megítélését sem segíti, ha a kliens jelenlétében ütköztetik véleményüket, de legfőképpen a segítő munka eredményessége csorbul.</a:t>
            </a:r>
            <a:endParaRPr lang="hu-HU" sz="2000" b="1" dirty="0"/>
          </a:p>
        </p:txBody>
      </p:sp>
      <p:sp>
        <p:nvSpPr>
          <p:cNvPr id="3" name="Téglalap 2"/>
          <p:cNvSpPr/>
          <p:nvPr/>
        </p:nvSpPr>
        <p:spPr>
          <a:xfrm>
            <a:off x="0" y="1627052"/>
            <a:ext cx="12192000" cy="646331"/>
          </a:xfrm>
          <a:prstGeom prst="rect">
            <a:avLst/>
          </a:prstGeom>
        </p:spPr>
        <p:txBody>
          <a:bodyPr wrap="square">
            <a:spAutoFit/>
          </a:bodyPr>
          <a:lstStyle/>
          <a:p>
            <a:r>
              <a:rPr lang="hu-HU" dirty="0" smtClean="0"/>
              <a:t>A gyámhatósági döntést érintő javaslat – szükség szerint - esetmegbeszélés keretében – szülők jelenléte nélkül - tisztázható a gyámhatóság, valamint a család-és gyermekjóléti központ között.  </a:t>
            </a:r>
            <a:r>
              <a:rPr lang="hu-HU" dirty="0" err="1" smtClean="0"/>
              <a:t>Lsd</a:t>
            </a:r>
            <a:r>
              <a:rPr lang="hu-HU" dirty="0" smtClean="0"/>
              <a:t>. 1.b. válasz</a:t>
            </a:r>
            <a:endParaRPr lang="hu-HU" dirty="0"/>
          </a:p>
        </p:txBody>
      </p:sp>
    </p:spTree>
    <p:extLst>
      <p:ext uri="{BB962C8B-B14F-4D97-AF65-F5344CB8AC3E}">
        <p14:creationId xmlns:p14="http://schemas.microsoft.com/office/powerpoint/2010/main" xmlns="" val="1359802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99833"/>
            <a:ext cx="12192000" cy="1015663"/>
          </a:xfrm>
          <a:prstGeom prst="rect">
            <a:avLst/>
          </a:prstGeom>
        </p:spPr>
        <p:txBody>
          <a:bodyPr wrap="square">
            <a:spAutoFit/>
          </a:bodyPr>
          <a:lstStyle/>
          <a:p>
            <a:r>
              <a:rPr lang="hu-HU" sz="2000" b="1" dirty="0" smtClean="0"/>
              <a:t>6. Van-e egységes álláspont az ügyfél elővezetésével kapcsolatban? Hány meg nem jelenés után kell elővezettetni? A család- és gyermekjóléti központ munkatársai minden alkalommal megjelennek, mely többszöri hiábavaló megjelenés, aránytalanul veszi el az időt az érdemi munkától.</a:t>
            </a:r>
            <a:endParaRPr lang="hu-HU" sz="2000" b="1" dirty="0"/>
          </a:p>
        </p:txBody>
      </p:sp>
      <p:sp>
        <p:nvSpPr>
          <p:cNvPr id="3" name="Téglalap 2"/>
          <p:cNvSpPr/>
          <p:nvPr/>
        </p:nvSpPr>
        <p:spPr>
          <a:xfrm>
            <a:off x="0" y="1728213"/>
            <a:ext cx="12192000" cy="4247317"/>
          </a:xfrm>
          <a:prstGeom prst="rect">
            <a:avLst/>
          </a:prstGeom>
        </p:spPr>
        <p:txBody>
          <a:bodyPr wrap="square">
            <a:spAutoFit/>
          </a:bodyPr>
          <a:lstStyle/>
          <a:p>
            <a:r>
              <a:rPr lang="hu-HU" dirty="0" smtClean="0"/>
              <a:t>Az elővezetés feltételeit az </a:t>
            </a:r>
            <a:r>
              <a:rPr lang="hu-HU" b="1" dirty="0" err="1" smtClean="0"/>
              <a:t>Ákr</a:t>
            </a:r>
            <a:r>
              <a:rPr lang="hu-HU" b="1" dirty="0" smtClean="0"/>
              <a:t>. 60.§ (2) bekezdése </a:t>
            </a:r>
            <a:r>
              <a:rPr lang="hu-HU" dirty="0" smtClean="0"/>
              <a:t>rögzíti: Ha az idézett személy az idézésre nem jelent meg, és távolmaradását nem mentette ki, a rendőrség útján </a:t>
            </a:r>
            <a:r>
              <a:rPr lang="hu-HU" dirty="0" err="1" smtClean="0"/>
              <a:t>elővezettethető</a:t>
            </a:r>
            <a:r>
              <a:rPr lang="hu-HU" dirty="0" smtClean="0"/>
              <a:t>. Az elővezetés foganatosításához az ügyésznek a hatóság vezetője által kért előzetes hozzájárulása szükséges.</a:t>
            </a:r>
          </a:p>
          <a:p>
            <a:endParaRPr lang="hu-HU" dirty="0" smtClean="0"/>
          </a:p>
          <a:p>
            <a:r>
              <a:rPr lang="hu-HU" b="1" dirty="0" err="1" smtClean="0"/>
              <a:t>Ákr</a:t>
            </a:r>
            <a:r>
              <a:rPr lang="hu-HU" b="1" dirty="0" smtClean="0"/>
              <a:t>. 60.§ (1) </a:t>
            </a:r>
            <a:r>
              <a:rPr lang="hu-HU" dirty="0" smtClean="0"/>
              <a:t>Ha az idézett személy</a:t>
            </a:r>
          </a:p>
          <a:p>
            <a:r>
              <a:rPr lang="hu-HU" dirty="0" smtClean="0"/>
              <a:t>a) a szabályszerű idézésnek nem tesz eleget, vagy meghallgatása előtt az eljárás helyéről engedély nélkül eltávozik, és távolmaradását előzetesen alapos okkal nem menti ki, vagy utólag megfelelően nem igazolja, vagy</a:t>
            </a:r>
          </a:p>
          <a:p>
            <a:r>
              <a:rPr lang="hu-HU" dirty="0" smtClean="0"/>
              <a:t>b) az idézésre meghallgatásra alkalmatlan állapotban jelenik meg, és ezt a körülményt nem menti ki, eljárási bírsággal sújtható.</a:t>
            </a:r>
          </a:p>
          <a:p>
            <a:endParaRPr lang="hu-HU" dirty="0" smtClean="0"/>
          </a:p>
          <a:p>
            <a:r>
              <a:rPr lang="hu-HU" b="1" dirty="0" smtClean="0"/>
              <a:t>Gyvt. 124.§ </a:t>
            </a:r>
            <a:r>
              <a:rPr lang="hu-HU" dirty="0" smtClean="0"/>
              <a:t>A gyámhatóság a nem mellőzhető meghallgatás, tárgyalás megtartása érdekében az elővezetés ügyészi jóváhagyás nélkül történő foganatosításáról dönthet a gyermek veszélyeztetettsége esetén, vagy ha a gondnokság alá helyezendő, vagy a cselekvőképességet érintő gondnokság alá helyezett személy érdekében azonnali intézkedés szükséges.</a:t>
            </a:r>
          </a:p>
          <a:p>
            <a:endParaRPr lang="hu-HU" dirty="0" smtClean="0"/>
          </a:p>
          <a:p>
            <a:r>
              <a:rPr lang="hu-HU" dirty="0" smtClean="0"/>
              <a:t>„Kialakult gyakorlat” alapján , ha az ügyfél a szabályszerű idézésre nem jelenik meg, akkor első alkalommal eljárási bírság kiszabását alkalmazzuk, amennyiben második alkalommal sem jelenik meg, akkor elrendelhető az elővezetés.</a:t>
            </a:r>
            <a:endParaRPr lang="hu-HU" dirty="0"/>
          </a:p>
        </p:txBody>
      </p:sp>
    </p:spTree>
    <p:extLst>
      <p:ext uri="{BB962C8B-B14F-4D97-AF65-F5344CB8AC3E}">
        <p14:creationId xmlns:p14="http://schemas.microsoft.com/office/powerpoint/2010/main" xmlns="" val="1450747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47416"/>
            <a:ext cx="12192000" cy="1631216"/>
          </a:xfrm>
          <a:prstGeom prst="rect">
            <a:avLst/>
          </a:prstGeom>
        </p:spPr>
        <p:txBody>
          <a:bodyPr wrap="square">
            <a:spAutoFit/>
          </a:bodyPr>
          <a:lstStyle/>
          <a:p>
            <a:r>
              <a:rPr lang="hu-HU" sz="2000" b="1" dirty="0" smtClean="0"/>
              <a:t>7. Ideiglenes hatályú elhelyezés során többször érkezik telefonos megkeresés a gyámhivatal munkatársaitól, hogy a gyermek és szülő bekísérését a család- és gyermekjóléti központ végezze el. Véleményünk szerint erre nincs jogosultsága a család- és gyermekjóléti központ szakemberének, valamint nincs beszállításra elérhető és alkalmas autó. A kísérés szakmailag indokolt lehet, ha a gyermek bízik a család- és gyermekjóléti központ munkatársában, de ez nem azonos a beszállítás felelősségének átvállalásával.</a:t>
            </a:r>
            <a:endParaRPr lang="hu-HU" sz="2000" b="1" dirty="0"/>
          </a:p>
        </p:txBody>
      </p:sp>
      <p:sp>
        <p:nvSpPr>
          <p:cNvPr id="3" name="Téglalap 2"/>
          <p:cNvSpPr/>
          <p:nvPr/>
        </p:nvSpPr>
        <p:spPr>
          <a:xfrm>
            <a:off x="0" y="2395082"/>
            <a:ext cx="12192000" cy="1200329"/>
          </a:xfrm>
          <a:prstGeom prst="rect">
            <a:avLst/>
          </a:prstGeom>
        </p:spPr>
        <p:txBody>
          <a:bodyPr wrap="square">
            <a:spAutoFit/>
          </a:bodyPr>
          <a:lstStyle/>
          <a:p>
            <a:r>
              <a:rPr lang="hu-HU" b="1" dirty="0" smtClean="0"/>
              <a:t>Gyvt. 72.§ (3) bekezdés </a:t>
            </a:r>
            <a:r>
              <a:rPr lang="hu-HU" dirty="0" smtClean="0"/>
              <a:t>A gyermeknek az ideiglenes gondozási helyre viteléről a beutaló szerv gondoskodik.</a:t>
            </a:r>
          </a:p>
          <a:p>
            <a:endParaRPr lang="hu-HU" dirty="0" smtClean="0"/>
          </a:p>
          <a:p>
            <a:r>
              <a:rPr lang="hu-HU" b="1" dirty="0" err="1" smtClean="0"/>
              <a:t>Gyer</a:t>
            </a:r>
            <a:r>
              <a:rPr lang="hu-HU" b="1" dirty="0" smtClean="0"/>
              <a:t>. 16.§ (2) bekezdés </a:t>
            </a:r>
            <a:r>
              <a:rPr lang="hu-HU" dirty="0" smtClean="0"/>
              <a:t>Az ideiglenes hatállyal elhelyezett gyermeknek a gondozási helyre viteléről a Gyvt. 72. §-</a:t>
            </a:r>
            <a:r>
              <a:rPr lang="hu-HU" dirty="0" err="1" smtClean="0"/>
              <a:t>ának</a:t>
            </a:r>
            <a:r>
              <a:rPr lang="hu-HU" dirty="0" smtClean="0"/>
              <a:t> (1) bekezdése szerinti beutaló szerv gondoskodik.</a:t>
            </a:r>
            <a:endParaRPr lang="hu-HU" dirty="0"/>
          </a:p>
        </p:txBody>
      </p:sp>
    </p:spTree>
    <p:extLst>
      <p:ext uri="{BB962C8B-B14F-4D97-AF65-F5344CB8AC3E}">
        <p14:creationId xmlns:p14="http://schemas.microsoft.com/office/powerpoint/2010/main" xmlns="" val="4139968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37199"/>
            <a:ext cx="12192000" cy="707886"/>
          </a:xfrm>
          <a:prstGeom prst="rect">
            <a:avLst/>
          </a:prstGeom>
        </p:spPr>
        <p:txBody>
          <a:bodyPr wrap="square">
            <a:spAutoFit/>
          </a:bodyPr>
          <a:lstStyle/>
          <a:p>
            <a:r>
              <a:rPr lang="hu-HU" sz="2000" b="1" dirty="0" smtClean="0"/>
              <a:t>8. Gondnoksági ügyek indításához a szolgáltató nem tud szakvéleményt beszerezni, ebben a gyámhivatal segítségét lehet-e kérni?</a:t>
            </a:r>
            <a:endParaRPr lang="hu-HU" sz="2000" b="1" dirty="0"/>
          </a:p>
        </p:txBody>
      </p:sp>
      <p:sp>
        <p:nvSpPr>
          <p:cNvPr id="4" name="Téglalap 3"/>
          <p:cNvSpPr/>
          <p:nvPr/>
        </p:nvSpPr>
        <p:spPr>
          <a:xfrm>
            <a:off x="0" y="1386232"/>
            <a:ext cx="12192000" cy="2862322"/>
          </a:xfrm>
          <a:prstGeom prst="rect">
            <a:avLst/>
          </a:prstGeom>
        </p:spPr>
        <p:txBody>
          <a:bodyPr wrap="square">
            <a:spAutoFit/>
          </a:bodyPr>
          <a:lstStyle/>
          <a:p>
            <a:r>
              <a:rPr lang="hu-HU" b="1" dirty="0" smtClean="0"/>
              <a:t>Szt. 64.§ </a:t>
            </a:r>
            <a:r>
              <a:rPr lang="hu-HU" dirty="0" smtClean="0"/>
              <a:t>(1) A családsegítés a szociális vagy mentálhigiénés problémák, illetve egyéb krízishelyzet miatt segítségre szoruló személyek, családok számára az ilyen helyzethez vezető okok megelőzése, a krízishelyzet megszüntetése, valamint az életvezetési képesség megőrzése céljából nyújtott szolgáltatás.</a:t>
            </a:r>
          </a:p>
          <a:p>
            <a:r>
              <a:rPr lang="hu-HU" dirty="0" smtClean="0"/>
              <a:t>(2) A családok segítése érdekében veszélyeztetettséget és krízishelyzetet észlelő jelzőrendszer működik. A jegyző, a járási hivatal, továbbá a szociális, egészségügyi szolgáltató, intézmény, valamint a pártfogói felügyelői és a jogi segítségnyújtói szolgálat jelzi, az egyesületek, az alapítványok, a vallási közösségek és a magánszemélyek jelezhetik a családsegítést nyújtó szolgáltatónak, intézménynek, ha segítségre szoruló családról, személyről szereznek tudomást.</a:t>
            </a:r>
          </a:p>
          <a:p>
            <a:r>
              <a:rPr lang="hu-HU" dirty="0" smtClean="0"/>
              <a:t>(3) A (2) bekezdés szerint kapott jelzés alapján a </a:t>
            </a:r>
            <a:r>
              <a:rPr lang="hu-HU" b="1" dirty="0" smtClean="0"/>
              <a:t>családsegítést nyújtó szolgáltató, intézmény feltérképezi az ellátási területen élő szociális és mentálhigiénés problémákkal küzdő családok, személyek körét</a:t>
            </a:r>
            <a:r>
              <a:rPr lang="hu-HU" dirty="0" smtClean="0"/>
              <a:t>, és személyesen felkeresve tájékoztatja őket a családsegítés (4) bekezdésben megjelölt céljáról, tartalmáról.</a:t>
            </a:r>
            <a:endParaRPr lang="hu-HU" dirty="0"/>
          </a:p>
        </p:txBody>
      </p:sp>
    </p:spTree>
    <p:extLst>
      <p:ext uri="{BB962C8B-B14F-4D97-AF65-F5344CB8AC3E}">
        <p14:creationId xmlns:p14="http://schemas.microsoft.com/office/powerpoint/2010/main" xmlns="" val="15838334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95892"/>
            <a:ext cx="12192000" cy="6740307"/>
          </a:xfrm>
          <a:prstGeom prst="rect">
            <a:avLst/>
          </a:prstGeom>
        </p:spPr>
        <p:txBody>
          <a:bodyPr wrap="square">
            <a:spAutoFit/>
          </a:bodyPr>
          <a:lstStyle/>
          <a:p>
            <a:endParaRPr lang="hu-HU" dirty="0" smtClean="0"/>
          </a:p>
          <a:p>
            <a:r>
              <a:rPr lang="hu-HU" b="1" dirty="0" smtClean="0"/>
              <a:t>Gyer.144.§ (1)-(2)</a:t>
            </a:r>
          </a:p>
          <a:p>
            <a:r>
              <a:rPr lang="hu-HU" dirty="0" smtClean="0"/>
              <a:t>(1) A gyámhivatal a gondnokság alá helyezés iránt - ha annak feltételei fennállnak - akkor indít pert, ha</a:t>
            </a:r>
          </a:p>
          <a:p>
            <a:r>
              <a:rPr lang="hu-HU" dirty="0" smtClean="0"/>
              <a:t>a) a gondnokság alá helyezendő nagykorú személynek nincs együtt élő házastársa, valamint élettársa, egyenesági rokona, testvére, vagy</a:t>
            </a:r>
          </a:p>
          <a:p>
            <a:r>
              <a:rPr lang="hu-HU" dirty="0" smtClean="0"/>
              <a:t>b) az a) pontban felsorolt személyek és kiskorú esetén a törvényes képviselője közül</a:t>
            </a:r>
          </a:p>
          <a:p>
            <a:r>
              <a:rPr lang="hu-HU" dirty="0" err="1" smtClean="0"/>
              <a:t>ba</a:t>
            </a:r>
            <a:r>
              <a:rPr lang="hu-HU" dirty="0" smtClean="0"/>
              <a:t>) egyikük sem kíván pert indítani,</a:t>
            </a:r>
          </a:p>
          <a:p>
            <a:r>
              <a:rPr lang="hu-HU" dirty="0" err="1" smtClean="0"/>
              <a:t>bb</a:t>
            </a:r>
            <a:r>
              <a:rPr lang="hu-HU" dirty="0" smtClean="0"/>
              <a:t>) a perindítást vállaló személy a perindítás szükségességéről való tájékoztatást követő hatvan napon belül nem indít pert, vagy</a:t>
            </a:r>
          </a:p>
          <a:p>
            <a:r>
              <a:rPr lang="hu-HU" dirty="0" err="1" smtClean="0"/>
              <a:t>bc</a:t>
            </a:r>
            <a:r>
              <a:rPr lang="hu-HU" dirty="0" smtClean="0"/>
              <a:t>) a pert megindító személy a bírósághoz benyújtott keresetét visszavonja.</a:t>
            </a:r>
          </a:p>
          <a:p>
            <a:r>
              <a:rPr lang="hu-HU" dirty="0" smtClean="0"/>
              <a:t>(1a) A gyámhivatal azt a személyt, aki a pert megindította, félévente megkeresi, hogy nyújtson tájékoztatást a per állásáról.</a:t>
            </a:r>
          </a:p>
          <a:p>
            <a:r>
              <a:rPr lang="hu-HU" dirty="0" smtClean="0"/>
              <a:t>(2) A gondnokság alá helyezés szükségessége különösen akkor áll fenn, ha a gondnokság alá helyezendő személy személyi és vagyoni érdekvédelme egyéni körülményeire, valamint családi és társadalmi kapcsolataira tekintettel csak a gondnokság alá helyezéssel biztosítható.</a:t>
            </a:r>
          </a:p>
          <a:p>
            <a:endParaRPr lang="hu-HU" dirty="0" smtClean="0"/>
          </a:p>
          <a:p>
            <a:r>
              <a:rPr lang="hu-HU" b="1" dirty="0" err="1" smtClean="0"/>
              <a:t>Gyer</a:t>
            </a:r>
            <a:r>
              <a:rPr lang="hu-HU" b="1" dirty="0" smtClean="0"/>
              <a:t>. 145.(3) a)</a:t>
            </a:r>
          </a:p>
          <a:p>
            <a:r>
              <a:rPr lang="hu-HU" b="1" dirty="0" smtClean="0"/>
              <a:t>A gyámhivatal a keresetlevélhez csatolja a gondnokság alá helyezendő személy vagy a gondnokolt</a:t>
            </a:r>
          </a:p>
          <a:p>
            <a:r>
              <a:rPr lang="hu-HU" b="1" dirty="0" smtClean="0"/>
              <a:t>a) elmeállapotára vonatkozó szakorvosi véleményt, ennek hiányában a szakorvos nyilatkozatát arról, hogy az érintett személy a vizsgálaton nem jelent meg,</a:t>
            </a:r>
          </a:p>
          <a:p>
            <a:r>
              <a:rPr lang="hu-HU" dirty="0" smtClean="0"/>
              <a:t>b) tulajdonában álló ingatlanok, valamint azon ingatlanok tulajdoni lapját, amelyeken haszonélvezeti joga áll fenn, vagy amelyekre őt érintő egyéb jog vagy tény van bejegyezve, feljegyezve,</a:t>
            </a:r>
          </a:p>
          <a:p>
            <a:r>
              <a:rPr lang="hu-HU" dirty="0" smtClean="0"/>
              <a:t>c) nyugdíja vagy nyugdíjfolyósító szerv által folyósított egyéb ellátása esetén a nyugdíjfolyósítási törzsszámot,</a:t>
            </a:r>
          </a:p>
          <a:p>
            <a:r>
              <a:rPr lang="hu-HU" dirty="0" smtClean="0"/>
              <a:t>d) betétben elhelyezett készpénze esetén a betétkönyv vagy folyószámla számát,</a:t>
            </a:r>
          </a:p>
          <a:p>
            <a:r>
              <a:rPr lang="hu-HU" dirty="0" smtClean="0"/>
              <a:t>e) lakóhelyén készített környezettanulmány során felvett és a gyámhatósági meghallgatásáról készült jegyzőkönyvet,</a:t>
            </a:r>
          </a:p>
          <a:p>
            <a:r>
              <a:rPr lang="hu-HU" dirty="0" smtClean="0"/>
              <a:t>f) tekintetében ideiglenes gondnokrendelés, illetve zárlat elrendelése esetén az erre vonatkozó határozatot.</a:t>
            </a:r>
            <a:endParaRPr lang="hu-HU" dirty="0"/>
          </a:p>
        </p:txBody>
      </p:sp>
    </p:spTree>
    <p:extLst>
      <p:ext uri="{BB962C8B-B14F-4D97-AF65-F5344CB8AC3E}">
        <p14:creationId xmlns:p14="http://schemas.microsoft.com/office/powerpoint/2010/main" xmlns="" val="4062997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0"/>
            <a:ext cx="12192000" cy="1015663"/>
          </a:xfrm>
          <a:prstGeom prst="rect">
            <a:avLst/>
          </a:prstGeom>
        </p:spPr>
        <p:txBody>
          <a:bodyPr wrap="square">
            <a:spAutoFit/>
          </a:bodyPr>
          <a:lstStyle/>
          <a:p>
            <a:endParaRPr lang="hu-HU" sz="2000" b="1" dirty="0" smtClean="0"/>
          </a:p>
          <a:p>
            <a:r>
              <a:rPr lang="hu-HU" sz="2000" b="1" dirty="0" smtClean="0"/>
              <a:t>9. Gondnokság felülvizsgálatánál a megkeresést kérő végzésben nem szerepel a gondnok neve, elérhetősége. A gondnokolt sok esetben nem tud erről adekvát információval szolgálni. Kaphatunk-e tájékoztatást, adatot?</a:t>
            </a:r>
            <a:endParaRPr lang="hu-HU" sz="2000" b="1" dirty="0"/>
          </a:p>
        </p:txBody>
      </p:sp>
      <p:sp>
        <p:nvSpPr>
          <p:cNvPr id="3" name="Téglalap 2"/>
          <p:cNvSpPr/>
          <p:nvPr/>
        </p:nvSpPr>
        <p:spPr>
          <a:xfrm>
            <a:off x="4354" y="1370159"/>
            <a:ext cx="12192000" cy="5078313"/>
          </a:xfrm>
          <a:prstGeom prst="rect">
            <a:avLst/>
          </a:prstGeom>
        </p:spPr>
        <p:txBody>
          <a:bodyPr wrap="square">
            <a:spAutoFit/>
          </a:bodyPr>
          <a:lstStyle/>
          <a:p>
            <a:r>
              <a:rPr lang="hu-HU" b="1" dirty="0" err="1" smtClean="0"/>
              <a:t>Ákr</a:t>
            </a:r>
            <a:r>
              <a:rPr lang="hu-HU" b="1" dirty="0" smtClean="0"/>
              <a:t>. 29.§ (1)-(2)</a:t>
            </a:r>
          </a:p>
          <a:p>
            <a:r>
              <a:rPr lang="hu-HU" dirty="0" smtClean="0"/>
              <a:t>(1) A kiskorút, a cselekvőképtelen és a cselekvőképességében részlegesen korlátozott nagykorút, valamint a fogyatékossággal élő személyt a közigazgatási hatósági eljárásban fokozott védelem illeti meg, ezért</a:t>
            </a:r>
          </a:p>
          <a:p>
            <a:r>
              <a:rPr lang="hu-HU" dirty="0" smtClean="0"/>
              <a:t>a) tárgyaláson történő meghallgatására csak abban az esetben kerülhet sor, ha az eljárásban részt vevő más személyek jelenlétében történő meghallgatása az érdekeit nem sérti,</a:t>
            </a:r>
          </a:p>
          <a:p>
            <a:r>
              <a:rPr lang="hu-HU" dirty="0" smtClean="0"/>
              <a:t>b) lehetőség szerint lakcímén kell meghallgatni,</a:t>
            </a:r>
          </a:p>
          <a:p>
            <a:r>
              <a:rPr lang="hu-HU" dirty="0" smtClean="0"/>
              <a:t>c) akkor hívható fel személyes nyilatkozattételre és akkor hallgatható meg tanúként, ha ezt állapota megengedi és személyes nyilatkozata vagy tanúvallomása más módon nem pótolható, valamint</a:t>
            </a:r>
          </a:p>
          <a:p>
            <a:r>
              <a:rPr lang="hu-HU" dirty="0" smtClean="0"/>
              <a:t>d) az egyenlő esélyű hozzáférést számára biztosítani kell.</a:t>
            </a:r>
          </a:p>
          <a:p>
            <a:r>
              <a:rPr lang="hu-HU" dirty="0" smtClean="0"/>
              <a:t>(2) Az, aki nem cselekvőképes, nyilatkozattételre csak akkor hívható fel, illetve tanúként akkor hallgatható meg, ha nyilatkozatot, illetve tanúvallomást kíván tenni, és a törvényes képviselője, vagy - érdekellentét esetén - eseti gondnoka vagy eseti gyámja (a továbbiakban együtt: eseti gondnok) ehhez hozzájárul. A szóbeli nyilatkozat, illetve a tanúvallomás megtételére csak a törvényes képviselő vagy az eseti gondnok jelenlétében kerülhet sor, az írásbeli nyilatkozathoz a törvényes képviselő vagy az eseti gondnok aláírása szükséges. A cselekvőképtelen tanú meghallgatása esetén a hatóság mellőzi a hamis tanúzás következményeire való figyelmeztetést.</a:t>
            </a:r>
          </a:p>
          <a:p>
            <a:endParaRPr lang="hu-HU" dirty="0" smtClean="0"/>
          </a:p>
          <a:p>
            <a:r>
              <a:rPr lang="hu-HU" dirty="0" smtClean="0"/>
              <a:t>Az gyámhatóság ezirányú megkeresésében a gondnok neve és a hivatalos elérhetősége feltüntethető, különös tekintettel a cselekvőképtelen és a cselekvőképességében részlegesen korlátozott nagykorú eljárási védelmére.</a:t>
            </a:r>
            <a:endParaRPr lang="hu-HU" dirty="0"/>
          </a:p>
        </p:txBody>
      </p:sp>
    </p:spTree>
    <p:extLst>
      <p:ext uri="{BB962C8B-B14F-4D97-AF65-F5344CB8AC3E}">
        <p14:creationId xmlns:p14="http://schemas.microsoft.com/office/powerpoint/2010/main" xmlns="" val="25927670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111595"/>
            <a:ext cx="12192000" cy="1631216"/>
          </a:xfrm>
          <a:prstGeom prst="rect">
            <a:avLst/>
          </a:prstGeom>
        </p:spPr>
        <p:txBody>
          <a:bodyPr wrap="square">
            <a:spAutoFit/>
          </a:bodyPr>
          <a:lstStyle/>
          <a:p>
            <a:r>
              <a:rPr lang="hu-HU" sz="2000" b="1" dirty="0" smtClean="0"/>
              <a:t>10. A Központ kérheti-e és milyen esetben, hogyan a kizárását egy adott ügyben, vagy kapcsolattartás helyszínének megváltoztatása miatt, amennyiben az ügyfél ezt nem kezdeményezi. A folyamatos feljelentések, panaszok miatt teljesen ellehetetlenül a munkánk. ha egy ügyfél folyamatosan verbálisan szidalmazza az összes kollégát, vagy akár fenyegetően lép fel vele szemben, miért vagyunk kötelesek őt fogadni?</a:t>
            </a:r>
          </a:p>
          <a:p>
            <a:endParaRPr lang="hu-HU" sz="2000" b="1" dirty="0"/>
          </a:p>
        </p:txBody>
      </p:sp>
      <p:sp>
        <p:nvSpPr>
          <p:cNvPr id="3" name="Téglalap 2"/>
          <p:cNvSpPr/>
          <p:nvPr/>
        </p:nvSpPr>
        <p:spPr>
          <a:xfrm>
            <a:off x="0" y="1916617"/>
            <a:ext cx="12192000" cy="3139321"/>
          </a:xfrm>
          <a:prstGeom prst="rect">
            <a:avLst/>
          </a:prstGeom>
        </p:spPr>
        <p:txBody>
          <a:bodyPr wrap="square">
            <a:spAutoFit/>
          </a:bodyPr>
          <a:lstStyle/>
          <a:p>
            <a:r>
              <a:rPr lang="hu-HU" dirty="0" smtClean="0"/>
              <a:t>A </a:t>
            </a:r>
            <a:r>
              <a:rPr lang="hu-HU" b="1" dirty="0" smtClean="0"/>
              <a:t>Gyvt. 39/A.§ (2) – (3) bekezdése </a:t>
            </a:r>
            <a:r>
              <a:rPr lang="hu-HU" dirty="0" smtClean="0"/>
              <a:t>értelmében:</a:t>
            </a:r>
          </a:p>
          <a:p>
            <a:r>
              <a:rPr lang="hu-HU" dirty="0" smtClean="0"/>
              <a:t>(2) Család- és gyermekjóléti szolgálat, család- és gyermekjóléti központ nem vehet részt az e Fejezet szerinti feladatok ellátásában, ha az érintett gyermek szülője a szolgálat, központ szakmai vezetője vagy intézményvezetője, a fenntartó önkormányzat polgármestere, alpolgármestere, jegyzője vagy aljegyzője.</a:t>
            </a:r>
          </a:p>
          <a:p>
            <a:r>
              <a:rPr lang="hu-HU" dirty="0" smtClean="0"/>
              <a:t>(3) Elfogult az a család- és gyermekjóléti szolgáltatást nyújtó személy, akitől nem várható el az eset tárgyilagos megítélése.</a:t>
            </a:r>
          </a:p>
          <a:p>
            <a:endParaRPr lang="hu-HU" dirty="0" smtClean="0"/>
          </a:p>
          <a:p>
            <a:r>
              <a:rPr lang="hu-HU" dirty="0" smtClean="0"/>
              <a:t>-	a (2) bekezdés esetében a család- és gyermekjóléti feladatok ellátásából való kizárást maga a rokoni kapcsolat fennállása keletkezteti</a:t>
            </a:r>
          </a:p>
          <a:p>
            <a:endParaRPr lang="hu-HU" dirty="0" smtClean="0"/>
          </a:p>
          <a:p>
            <a:r>
              <a:rPr lang="hu-HU" dirty="0" smtClean="0"/>
              <a:t>-	a (3) bekezdés esetében az elfogultság csak a konkrét személyt érinti, nem eredményezi a teljes szolgálat, illetve a központ kizárását</a:t>
            </a:r>
            <a:endParaRPr lang="hu-HU" dirty="0"/>
          </a:p>
        </p:txBody>
      </p:sp>
    </p:spTree>
    <p:extLst>
      <p:ext uri="{BB962C8B-B14F-4D97-AF65-F5344CB8AC3E}">
        <p14:creationId xmlns:p14="http://schemas.microsoft.com/office/powerpoint/2010/main" xmlns="" val="5681645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171718"/>
            <a:ext cx="12192000" cy="1631216"/>
          </a:xfrm>
          <a:prstGeom prst="rect">
            <a:avLst/>
          </a:prstGeom>
        </p:spPr>
        <p:txBody>
          <a:bodyPr wrap="square">
            <a:spAutoFit/>
          </a:bodyPr>
          <a:lstStyle/>
          <a:p>
            <a:r>
              <a:rPr lang="hu-HU" sz="2000" b="1" dirty="0" smtClean="0"/>
              <a:t>1.	Mivel a Járási Gyámhivatalok nem tagjai az észlelő- és jelzőrendszernek (bár a Szt. 64.§ a járási hivatalt </a:t>
            </a:r>
            <a:r>
              <a:rPr lang="hu-HU" sz="2000" b="1" dirty="0" err="1" smtClean="0"/>
              <a:t>nevesíti</a:t>
            </a:r>
            <a:r>
              <a:rPr lang="hu-HU" sz="2000" b="1" dirty="0" smtClean="0"/>
              <a:t>), így két kérdés vetődik fel az együttműködés tekintetében:</a:t>
            </a:r>
          </a:p>
          <a:p>
            <a:endParaRPr lang="hu-HU" sz="2000" b="1" dirty="0" smtClean="0"/>
          </a:p>
          <a:p>
            <a:r>
              <a:rPr lang="hu-HU" sz="2000" b="1" dirty="0" smtClean="0"/>
              <a:t>a.)	Az éves települési tanácskozáson részt kell-e venniük, ha igen, milyen aktivitással? Be kell-e számolniuk?</a:t>
            </a:r>
          </a:p>
          <a:p>
            <a:r>
              <a:rPr lang="hu-HU" sz="2000" b="1" dirty="0" smtClean="0"/>
              <a:t>Véleményünk szerint a településről alkotott kép teljességéhez elengedhetetlen a gyámhivatali tapasztalat.</a:t>
            </a:r>
            <a:endParaRPr lang="hu-HU" sz="2000" b="1" dirty="0"/>
          </a:p>
        </p:txBody>
      </p:sp>
      <p:sp>
        <p:nvSpPr>
          <p:cNvPr id="3" name="Téglalap 2"/>
          <p:cNvSpPr/>
          <p:nvPr/>
        </p:nvSpPr>
        <p:spPr>
          <a:xfrm>
            <a:off x="0" y="2429692"/>
            <a:ext cx="12192000" cy="4247317"/>
          </a:xfrm>
          <a:prstGeom prst="rect">
            <a:avLst/>
          </a:prstGeom>
        </p:spPr>
        <p:txBody>
          <a:bodyPr wrap="square">
            <a:spAutoFit/>
          </a:bodyPr>
          <a:lstStyle/>
          <a:p>
            <a:r>
              <a:rPr lang="hu-HU" dirty="0" smtClean="0"/>
              <a:t>1.a.) A személyes gondoskodást nyújtó gyermekjóléti, gyermekvédelmi intézkedések, valamint személyek szakmai feladatairól és működésük feltételeiről szóló </a:t>
            </a:r>
            <a:r>
              <a:rPr lang="hu-HU" b="1" dirty="0" smtClean="0"/>
              <a:t>15/1998.(IV.30.) NM rendelet 9.§ (5) </a:t>
            </a:r>
            <a:r>
              <a:rPr lang="hu-HU" dirty="0" smtClean="0"/>
              <a:t>bekezdése értelmében:</a:t>
            </a:r>
          </a:p>
          <a:p>
            <a:r>
              <a:rPr lang="hu-HU" dirty="0" smtClean="0"/>
              <a:t> </a:t>
            </a:r>
          </a:p>
          <a:p>
            <a:r>
              <a:rPr lang="hu-HU" dirty="0" smtClean="0"/>
              <a:t>Az éves szakmai tanácskozást minden év február 28-áig kell megszervezni, és arra meg kell hívni</a:t>
            </a:r>
          </a:p>
          <a:p>
            <a:r>
              <a:rPr lang="hu-HU" dirty="0" smtClean="0"/>
              <a:t>a) a települési önkormányzat polgármesterét, a képviselő-testület tagját (tagjait) és a jegyzőt,</a:t>
            </a:r>
          </a:p>
          <a:p>
            <a:r>
              <a:rPr lang="hu-HU" dirty="0" smtClean="0"/>
              <a:t>b) a gyermekjóléti alapellátást és a szociális alapszolgáltatást nyújtó szolgáltatások fenntartóit,</a:t>
            </a:r>
          </a:p>
          <a:p>
            <a:r>
              <a:rPr lang="hu-HU" dirty="0" smtClean="0"/>
              <a:t>c) a településen szociális, gyermekjóléti, gyermekvédelmi ellátást biztosító intézmények képviselőit,</a:t>
            </a:r>
          </a:p>
          <a:p>
            <a:r>
              <a:rPr lang="hu-HU" dirty="0" smtClean="0"/>
              <a:t>d) a jelzőrendszer tagjainak képviselőit,</a:t>
            </a:r>
          </a:p>
          <a:p>
            <a:r>
              <a:rPr lang="hu-HU" b="1" dirty="0" smtClean="0"/>
              <a:t>e) a gyámhivatal munkatársait,</a:t>
            </a:r>
          </a:p>
          <a:p>
            <a:r>
              <a:rPr lang="hu-HU" dirty="0" smtClean="0"/>
              <a:t>f) a fiatalkorúak pártfogó felügyelőjét, megelőző pártfogó felügyelőjét, és</a:t>
            </a:r>
          </a:p>
          <a:p>
            <a:r>
              <a:rPr lang="hu-HU" dirty="0" smtClean="0"/>
              <a:t>g) a gyermekvédelmi és gyámügyi feladatkörében eljáró fővárosi és vármegyei kormányhivatalban működő gyermek- és ifjúságvédelmi koordinátort.</a:t>
            </a:r>
          </a:p>
          <a:p>
            <a:endParaRPr lang="hu-HU" dirty="0" smtClean="0"/>
          </a:p>
          <a:p>
            <a:r>
              <a:rPr lang="hu-HU" dirty="0" smtClean="0"/>
              <a:t>Jogszabály nem írja elő a gyámhivatal részére a beszámolási kötelezettséget, de az együttműködés érdekében a tanácskozáson tájékoztatást adhat a gyámhatóság előző évi tevékenységéről.</a:t>
            </a:r>
            <a:endParaRPr lang="hu-HU" dirty="0"/>
          </a:p>
        </p:txBody>
      </p:sp>
    </p:spTree>
    <p:extLst>
      <p:ext uri="{BB962C8B-B14F-4D97-AF65-F5344CB8AC3E}">
        <p14:creationId xmlns:p14="http://schemas.microsoft.com/office/powerpoint/2010/main" xmlns="" val="149680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21456"/>
            <a:ext cx="12192000" cy="1015663"/>
          </a:xfrm>
          <a:prstGeom prst="rect">
            <a:avLst/>
          </a:prstGeom>
        </p:spPr>
        <p:txBody>
          <a:bodyPr wrap="square">
            <a:spAutoFit/>
          </a:bodyPr>
          <a:lstStyle/>
          <a:p>
            <a:r>
              <a:rPr lang="hu-HU" sz="2000" b="1" dirty="0" smtClean="0"/>
              <a:t>11. Egy ügyfél hányszor indíthat védelembe vételi eljárást? Nem lehet-e korlátozni azt, főleg az elvált szülők esetében folyamatosan csak egymást jelentik fel a felek, és újra és újra indul az eljárás.</a:t>
            </a:r>
          </a:p>
          <a:p>
            <a:endParaRPr lang="hu-HU" sz="2000" b="1" dirty="0"/>
          </a:p>
        </p:txBody>
      </p:sp>
      <p:sp>
        <p:nvSpPr>
          <p:cNvPr id="3" name="Téglalap 2"/>
          <p:cNvSpPr/>
          <p:nvPr/>
        </p:nvSpPr>
        <p:spPr>
          <a:xfrm>
            <a:off x="0" y="1778284"/>
            <a:ext cx="12192000" cy="2308324"/>
          </a:xfrm>
          <a:prstGeom prst="rect">
            <a:avLst/>
          </a:prstGeom>
        </p:spPr>
        <p:txBody>
          <a:bodyPr wrap="square">
            <a:spAutoFit/>
          </a:bodyPr>
          <a:lstStyle/>
          <a:p>
            <a:r>
              <a:rPr lang="hu-HU" b="1" dirty="0" smtClean="0"/>
              <a:t>A </a:t>
            </a:r>
            <a:r>
              <a:rPr lang="hu-HU" b="1" dirty="0" err="1" smtClean="0"/>
              <a:t>Gyer</a:t>
            </a:r>
            <a:r>
              <a:rPr lang="hu-HU" b="1" dirty="0" smtClean="0"/>
              <a:t>. 8/A.§ értelmében: </a:t>
            </a:r>
            <a:r>
              <a:rPr lang="hu-HU" dirty="0" smtClean="0"/>
              <a:t>A gyermek ismételt bántalmazása, elhanyagolása és egyéb más, súlyos veszélyeztető ok fennállása esetén a kérelmet nem lehet kizárólag azon az alapon visszautasítani, hogy a hatóság a kérelmet érdemben már elbírálta, és változatlan tényállás és jogi szabályozás mellett ugyanazon jog érvényesítésére irányuló újabb kérelmet nyújtottak be.</a:t>
            </a:r>
          </a:p>
          <a:p>
            <a:endParaRPr lang="hu-HU" dirty="0" smtClean="0"/>
          </a:p>
          <a:p>
            <a:r>
              <a:rPr lang="hu-HU" dirty="0" smtClean="0"/>
              <a:t>A bejelentést minden esetben ki kell vizsgálni.</a:t>
            </a:r>
          </a:p>
          <a:p>
            <a:endParaRPr lang="hu-HU" dirty="0" smtClean="0"/>
          </a:p>
          <a:p>
            <a:r>
              <a:rPr lang="hu-HU" dirty="0" smtClean="0"/>
              <a:t>Az ellenérdekű ügyfél, aki ellen a bejelentés érkezett, ha úgy ítéli meg, akkor a rendőrségen vagy az ügyészségen feljelentést tehet a bejelentő ellen. </a:t>
            </a:r>
            <a:endParaRPr lang="hu-HU" dirty="0"/>
          </a:p>
        </p:txBody>
      </p:sp>
    </p:spTree>
    <p:extLst>
      <p:ext uri="{BB962C8B-B14F-4D97-AF65-F5344CB8AC3E}">
        <p14:creationId xmlns:p14="http://schemas.microsoft.com/office/powerpoint/2010/main" xmlns="" val="782597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00522"/>
            <a:ext cx="12192000" cy="1323439"/>
          </a:xfrm>
          <a:prstGeom prst="rect">
            <a:avLst/>
          </a:prstGeom>
        </p:spPr>
        <p:txBody>
          <a:bodyPr wrap="square">
            <a:spAutoFit/>
          </a:bodyPr>
          <a:lstStyle/>
          <a:p>
            <a:r>
              <a:rPr lang="hu-HU" sz="2000" b="1" dirty="0" smtClean="0"/>
              <a:t>12. Van-e jogszabályi akadálya annak, amennyiben a szolgáltatást nyújtó előtt ismeretlen még a család és előzmény nélkül indít védelembe vételi eljárást a hatóság, akkor az eljárást megindító jelzést, beadványt a család- és gyermekjóléti központ felé megküldje? Szakmailag fontos és indokolt, hogy a probléma ismeretében keressük a családokat.</a:t>
            </a:r>
            <a:endParaRPr lang="hu-HU" sz="2000" b="1" dirty="0"/>
          </a:p>
        </p:txBody>
      </p:sp>
      <p:sp>
        <p:nvSpPr>
          <p:cNvPr id="3" name="Téglalap 2"/>
          <p:cNvSpPr/>
          <p:nvPr/>
        </p:nvSpPr>
        <p:spPr>
          <a:xfrm>
            <a:off x="0" y="1937882"/>
            <a:ext cx="12192000" cy="4247317"/>
          </a:xfrm>
          <a:prstGeom prst="rect">
            <a:avLst/>
          </a:prstGeom>
        </p:spPr>
        <p:txBody>
          <a:bodyPr wrap="square">
            <a:spAutoFit/>
          </a:bodyPr>
          <a:lstStyle/>
          <a:p>
            <a:r>
              <a:rPr lang="hu-HU" b="1" dirty="0" smtClean="0"/>
              <a:t>Gyvt.17.§ (2a) bekezdés: </a:t>
            </a:r>
            <a:r>
              <a:rPr lang="hu-HU" dirty="0" smtClean="0"/>
              <a:t>A gyermekjóléti szolgáltatást nyújtó szolgáltató és a gyámhatóság a gyermek bántalmazása, elhanyagolása miatt jelzést vagy kezdeményezést tevő intézmény, személy adatait erre irányuló külön kérelem hiányában is zártan kezeli.</a:t>
            </a:r>
          </a:p>
          <a:p>
            <a:endParaRPr lang="hu-HU" dirty="0" smtClean="0"/>
          </a:p>
          <a:p>
            <a:r>
              <a:rPr lang="hu-HU" b="1" dirty="0" smtClean="0"/>
              <a:t>Gyvt. 136/A.§ (6) bekezdés: </a:t>
            </a:r>
            <a:r>
              <a:rPr lang="hu-HU" dirty="0" smtClean="0"/>
              <a:t>Az </a:t>
            </a:r>
            <a:r>
              <a:rPr lang="hu-HU" dirty="0" err="1" smtClean="0"/>
              <a:t>Ákr</a:t>
            </a:r>
            <a:r>
              <a:rPr lang="hu-HU" dirty="0" smtClean="0"/>
              <a:t>.-</a:t>
            </a:r>
            <a:r>
              <a:rPr lang="hu-HU" dirty="0" err="1" smtClean="0"/>
              <a:t>ben</a:t>
            </a:r>
            <a:r>
              <a:rPr lang="hu-HU" dirty="0" smtClean="0"/>
              <a:t> meghatározottakon túl az érintett írásbeli hozzájárulása hiányában nem lehet betekinteni a másik szülőre vonatkozó, különleges adatot tartalmazó iratba, kivéve, ha az a gyermek érdekében kezdeményezett, a gyermek védelembe vételére vagy nevelésbe vételére irányuló gyámhatósági eljárás, illetve a gyermek elhelyezésének megváltoztatására, a szülői felügyeleti jog rendezésére vagy a kapcsolattartás szabályozására, megváltoztatására irányuló bírósági eljárás megindításához elengedhetetlenül szükséges.</a:t>
            </a:r>
          </a:p>
          <a:p>
            <a:endParaRPr lang="hu-HU" dirty="0" smtClean="0"/>
          </a:p>
          <a:p>
            <a:r>
              <a:rPr lang="hu-HU" b="1" dirty="0" err="1" smtClean="0"/>
              <a:t>Gyer</a:t>
            </a:r>
            <a:r>
              <a:rPr lang="hu-HU" b="1" dirty="0" smtClean="0"/>
              <a:t>. 84.§ (3) bekezdés: </a:t>
            </a:r>
            <a:r>
              <a:rPr lang="hu-HU" dirty="0" smtClean="0"/>
              <a:t>Ha a védelembe vétel iránti eljárás nem a család- és gyermekjóléti központ javaslatára indult, a gyámhivatal megkeresi a család- és gyermekjóléti központot a (2) bekezdés szerinti javaslat tizenöt napon belül történő megtételére.</a:t>
            </a:r>
          </a:p>
          <a:p>
            <a:endParaRPr lang="hu-HU" dirty="0" smtClean="0"/>
          </a:p>
          <a:p>
            <a:r>
              <a:rPr lang="hu-HU" dirty="0" smtClean="0"/>
              <a:t>A </a:t>
            </a:r>
            <a:r>
              <a:rPr lang="hu-HU" dirty="0" err="1" smtClean="0"/>
              <a:t>Gyer</a:t>
            </a:r>
            <a:r>
              <a:rPr lang="hu-HU" dirty="0" smtClean="0"/>
              <a:t>. 84.§ (3) bekezdés szerinti megkeresésben a jelzés tartalma </a:t>
            </a:r>
            <a:r>
              <a:rPr lang="hu-HU" dirty="0" err="1" smtClean="0"/>
              <a:t>anonimizáltan</a:t>
            </a:r>
            <a:r>
              <a:rPr lang="hu-HU" dirty="0" smtClean="0"/>
              <a:t> leírható.</a:t>
            </a:r>
            <a:endParaRPr lang="hu-HU" dirty="0"/>
          </a:p>
        </p:txBody>
      </p:sp>
    </p:spTree>
    <p:extLst>
      <p:ext uri="{BB962C8B-B14F-4D97-AF65-F5344CB8AC3E}">
        <p14:creationId xmlns:p14="http://schemas.microsoft.com/office/powerpoint/2010/main" xmlns="" val="21489812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05716"/>
            <a:ext cx="12192000" cy="1323439"/>
          </a:xfrm>
          <a:prstGeom prst="rect">
            <a:avLst/>
          </a:prstGeom>
        </p:spPr>
        <p:txBody>
          <a:bodyPr wrap="square">
            <a:spAutoFit/>
          </a:bodyPr>
          <a:lstStyle/>
          <a:p>
            <a:r>
              <a:rPr lang="hu-HU" sz="2000" b="1" dirty="0" smtClean="0"/>
              <a:t>13. Védelembe vételi eljárás keretében megkeresés érkezik a szolgáltatóhoz – javaslat készül, amely gyermekvédelmi gondoskodásra irányul (oka van: együttműködés hiánya, veszélyeztetettség megszüntetését a szülő nem tudja/akarja és ez már a feltárás során is nyilvánvalóvá válik), a gyámhivatal nem rendeli el a védelembe vételt azzal, hogy nem előzte meg alapellátás a javaslatot.</a:t>
            </a:r>
            <a:endParaRPr lang="hu-HU" sz="2000" b="1" dirty="0"/>
          </a:p>
        </p:txBody>
      </p:sp>
      <p:sp>
        <p:nvSpPr>
          <p:cNvPr id="3" name="Téglalap 2"/>
          <p:cNvSpPr/>
          <p:nvPr/>
        </p:nvSpPr>
        <p:spPr>
          <a:xfrm>
            <a:off x="0" y="1957987"/>
            <a:ext cx="12192000" cy="4524315"/>
          </a:xfrm>
          <a:prstGeom prst="rect">
            <a:avLst/>
          </a:prstGeom>
        </p:spPr>
        <p:txBody>
          <a:bodyPr wrap="square">
            <a:spAutoFit/>
          </a:bodyPr>
          <a:lstStyle/>
          <a:p>
            <a:r>
              <a:rPr lang="hu-HU" b="1" dirty="0" smtClean="0"/>
              <a:t>Gyer.82.§ (1) bekezdés</a:t>
            </a:r>
            <a:r>
              <a:rPr lang="hu-HU" dirty="0" smtClean="0"/>
              <a:t>: A Gyvt. 11. § (1) és (2) bekezdésében meghatározott szerv vagy személy, valamint a család- és gyermekjóléti központ </a:t>
            </a:r>
            <a:r>
              <a:rPr lang="hu-HU" b="1" dirty="0" smtClean="0"/>
              <a:t>akkor kezdeményezi a gyámhivatal hatáskörébe tartozó gyermekvédelmi intézkedést, ha az alapellátás nem vezet eredményre, vagy attól eredmény nem várható.</a:t>
            </a:r>
          </a:p>
          <a:p>
            <a:endParaRPr lang="hu-HU" dirty="0" smtClean="0"/>
          </a:p>
          <a:p>
            <a:endParaRPr lang="hu-HU" dirty="0" smtClean="0"/>
          </a:p>
          <a:p>
            <a:r>
              <a:rPr lang="hu-HU" dirty="0" smtClean="0"/>
              <a:t>A védelembe vételi eljárás során tett javaslat egyik, jogszabályokban nevesített kötelező mellékletét képezi a gyermekjóléti alapellátás során elkészített cselekvési terv. Ugyanis a gyámhatóságnak a védelembe vételi eljárás során vizsgálnia kell, hogy a gyermekjóléti alapellátás során végzett családgondozás keretében a gyermek veszélyeztetettségének megszüntetése érdekében a szülők és a gyermek részére milyen szolgáltatások ellátások kerültek felajánlásra, illetve, hogy a szülőnek a gyermek érdekében volt-e lehetősége önkéntesen igénybe venni ezeket. A gyermekjóléti alapellátás során a tervszerű családgondozást abban az esetben is dokumentálni szükséges, és ezt a javaslattal a gyámhivatal részére továbbítani kell, ha a szülő a családsegítővel korábban szóban elhangzott vállalásait valamilyen okból nem írja alá. A javaslatot tevő gyermekvédelmi szakembernek szakmai tapasztalata alapján – figyelemmel a cselekvési tervben foglaltakra – egyértelműen nyilatkoznia kell a szülők és a gyermek együttműködési készségéről.</a:t>
            </a:r>
          </a:p>
          <a:p>
            <a:r>
              <a:rPr lang="hu-HU" dirty="0" smtClean="0"/>
              <a:t>A szülők  együttműködési készségének megítélése kapcsán releváns kérdés, hogy a szülőknek pontosan milyen teendői, feladatai voltak az adott gondozási periódus alatt és ezek teljesítésére megfelelő időt kaptak-e.</a:t>
            </a:r>
            <a:endParaRPr lang="hu-HU" dirty="0"/>
          </a:p>
        </p:txBody>
      </p:sp>
    </p:spTree>
    <p:extLst>
      <p:ext uri="{BB962C8B-B14F-4D97-AF65-F5344CB8AC3E}">
        <p14:creationId xmlns:p14="http://schemas.microsoft.com/office/powerpoint/2010/main" xmlns="" val="2011884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176910"/>
            <a:ext cx="12192000" cy="1631216"/>
          </a:xfrm>
          <a:prstGeom prst="rect">
            <a:avLst/>
          </a:prstGeom>
        </p:spPr>
        <p:txBody>
          <a:bodyPr wrap="square">
            <a:spAutoFit/>
          </a:bodyPr>
          <a:lstStyle/>
          <a:p>
            <a:r>
              <a:rPr lang="hu-HU" sz="2000" b="1" dirty="0" smtClean="0"/>
              <a:t>14. Kapok olyan gyámhivatali megkeresést pl. most 2023-ban, hogy a gyámhivatal 2022. november 19-én kapott egy végzést a bíróságtól, hogy a 2021. augusztusában elmaradt kapcsolattartás megvalósulását segítsük elő, 2022. december végéig. Ez itt nehezen értelmezhető, és a felek problémája már rég lezárult, és okafogyottá vált. Nem lehetne-e mihamarabb kapnunk felkérést a segítségre, mert amivel foglalkoznunk kellene 2023-ban, az 2021-ben történt és akkor volt krízis, 2023-ban az a helyzet már lehet, hogy nem releváns.</a:t>
            </a:r>
            <a:endParaRPr lang="hu-HU" sz="2000" b="1" dirty="0"/>
          </a:p>
        </p:txBody>
      </p:sp>
      <p:sp>
        <p:nvSpPr>
          <p:cNvPr id="4" name="Téglalap 3"/>
          <p:cNvSpPr/>
          <p:nvPr/>
        </p:nvSpPr>
        <p:spPr>
          <a:xfrm>
            <a:off x="0" y="1644478"/>
            <a:ext cx="12192000" cy="5078313"/>
          </a:xfrm>
          <a:prstGeom prst="rect">
            <a:avLst/>
          </a:prstGeom>
        </p:spPr>
        <p:txBody>
          <a:bodyPr wrap="square">
            <a:spAutoFit/>
          </a:bodyPr>
          <a:lstStyle/>
          <a:p>
            <a:endParaRPr lang="hu-HU" dirty="0" smtClean="0"/>
          </a:p>
          <a:p>
            <a:r>
              <a:rPr lang="hu-HU" dirty="0" smtClean="0"/>
              <a:t>A kapcsolattartásra vonatkozó határozat végrehajtása iránti eljárás 2020. március 1. napjától a bírósági polgári nemperes eljárásokban alkalmazandó szabályokról, valamint egyes bírósági nemperes eljárásokról szóló </a:t>
            </a:r>
            <a:r>
              <a:rPr lang="hu-HU" b="1" dirty="0" smtClean="0"/>
              <a:t>2017. évi CXVIII. törvény </a:t>
            </a:r>
            <a:r>
              <a:rPr lang="hu-HU" dirty="0" smtClean="0"/>
              <a:t>22/A.§ (3) bekezdése értelmében a járásbíróság hatáskörébe tartozik.</a:t>
            </a:r>
          </a:p>
          <a:p>
            <a:endParaRPr lang="hu-HU" dirty="0" smtClean="0"/>
          </a:p>
          <a:p>
            <a:r>
              <a:rPr lang="hu-HU" b="1" dirty="0" smtClean="0"/>
              <a:t>22/D.§ (1) - (2)</a:t>
            </a:r>
          </a:p>
          <a:p>
            <a:r>
              <a:rPr lang="hu-HU" dirty="0" smtClean="0"/>
              <a:t>(1) A bíróság a végrehajtást elrendelő végzést azzal a felhívással küldi meg a kérelmezőnek, hogy az önkéntes teljesítésre kitűzött határidő eltelte után 30 napon belül, annak teljesítéséről vagy elmaradásáról értesítse a bíróságot.</a:t>
            </a:r>
          </a:p>
          <a:p>
            <a:r>
              <a:rPr lang="hu-HU" dirty="0" smtClean="0"/>
              <a:t>(2) A teljesítés önhibából történő elmaradása esetén a bíróság</a:t>
            </a:r>
          </a:p>
          <a:p>
            <a:r>
              <a:rPr lang="hu-HU" dirty="0" smtClean="0"/>
              <a:t>a) </a:t>
            </a:r>
            <a:r>
              <a:rPr lang="hu-HU" b="1" dirty="0" smtClean="0"/>
              <a:t>megkeresi a gyámhatóságot, hogy a család- és gyermekjóléti intézményrendszer bevonásával mozdítsa elő a kérelmezett teljesítését,</a:t>
            </a:r>
          </a:p>
          <a:p>
            <a:r>
              <a:rPr lang="hu-HU" dirty="0" smtClean="0"/>
              <a:t>b) a bírósági végrehajtásról szóló 1994. évi LIII. törvény (a továbbiakban: </a:t>
            </a:r>
            <a:r>
              <a:rPr lang="hu-HU" dirty="0" err="1" smtClean="0"/>
              <a:t>Vht</a:t>
            </a:r>
            <a:r>
              <a:rPr lang="hu-HU" dirty="0" smtClean="0"/>
              <a:t>.) 174. § c) pontja szerinti pénzbírságot szabhat ki,</a:t>
            </a:r>
          </a:p>
          <a:p>
            <a:r>
              <a:rPr lang="hu-HU" dirty="0" smtClean="0"/>
              <a:t>c) a kapcsolattartás szabályainak rendszeres és visszatérő megszegése esetén a gyermek rendőrség közreműködésével történő, a </a:t>
            </a:r>
            <a:r>
              <a:rPr lang="hu-HU" dirty="0" err="1" smtClean="0"/>
              <a:t>Vht</a:t>
            </a:r>
            <a:r>
              <a:rPr lang="hu-HU" dirty="0" smtClean="0"/>
              <a:t>. 180/B. § szerinti átadását rendelheti el,</a:t>
            </a:r>
          </a:p>
          <a:p>
            <a:r>
              <a:rPr lang="hu-HU" dirty="0" smtClean="0"/>
              <a:t>d) megkeresheti a gyámhatóságot a szülői felügyeleti jog rendezése vagy a gyermek harmadik személynél történő elhelyezése iránt per megindítása érdekében, feltéve, hogy az a kiskorú gyermek érdekében áll, és azt a szülő vagy harmadik személy is kéri vagy</a:t>
            </a:r>
          </a:p>
          <a:p>
            <a:r>
              <a:rPr lang="hu-HU" dirty="0" smtClean="0"/>
              <a:t>e) feljelentést tehet kiskorú veszélyeztetése vagy kiskorúval való kapcsolattartás akadályozása miatt.</a:t>
            </a:r>
            <a:endParaRPr lang="hu-HU" dirty="0"/>
          </a:p>
        </p:txBody>
      </p:sp>
    </p:spTree>
    <p:extLst>
      <p:ext uri="{BB962C8B-B14F-4D97-AF65-F5344CB8AC3E}">
        <p14:creationId xmlns:p14="http://schemas.microsoft.com/office/powerpoint/2010/main" xmlns="" val="1940760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4354" y="534799"/>
            <a:ext cx="12192000" cy="1477328"/>
          </a:xfrm>
          <a:prstGeom prst="rect">
            <a:avLst/>
          </a:prstGeom>
        </p:spPr>
        <p:txBody>
          <a:bodyPr wrap="square">
            <a:spAutoFit/>
          </a:bodyPr>
          <a:lstStyle/>
          <a:p>
            <a:r>
              <a:rPr lang="hu-HU" dirty="0" smtClean="0"/>
              <a:t>A fent jelzett esetben, ha a család- és gyermekjóléti központ a gyámhatóság megkeresésére tapasztalja, hogy a kapcsolattartás megvalósulását akadályozó probléma megoldódott, akkor az ezzel kapcsolatban indult gyámhatósági eljárás megszüntethető.</a:t>
            </a:r>
          </a:p>
          <a:p>
            <a:endParaRPr lang="hu-HU" dirty="0" smtClean="0"/>
          </a:p>
          <a:p>
            <a:r>
              <a:rPr lang="hu-HU" dirty="0" smtClean="0"/>
              <a:t>2023. január 1-től A teljesítés önhibából történő elmaradása esetén a bíróság</a:t>
            </a:r>
          </a:p>
          <a:p>
            <a:r>
              <a:rPr lang="hu-HU" dirty="0" smtClean="0"/>
              <a:t>a) megkeresi a gyámhatóságot a gyermek védelmében szükséges intézkedések megtétele érdekében,</a:t>
            </a:r>
            <a:endParaRPr lang="hu-HU" dirty="0"/>
          </a:p>
        </p:txBody>
      </p:sp>
    </p:spTree>
    <p:extLst>
      <p:ext uri="{BB962C8B-B14F-4D97-AF65-F5344CB8AC3E}">
        <p14:creationId xmlns:p14="http://schemas.microsoft.com/office/powerpoint/2010/main" xmlns="" val="28468210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71029"/>
            <a:ext cx="12192000" cy="1323439"/>
          </a:xfrm>
          <a:prstGeom prst="rect">
            <a:avLst/>
          </a:prstGeom>
        </p:spPr>
        <p:txBody>
          <a:bodyPr wrap="square">
            <a:spAutoFit/>
          </a:bodyPr>
          <a:lstStyle/>
          <a:p>
            <a:r>
              <a:rPr lang="hu-HU" sz="2000" b="1" dirty="0" smtClean="0"/>
              <a:t>15. A tankötelezettség teljesítése, intézményválasztás esetén a különélő szülők között nincs egyezség, melyhez kérik a gyámhivatal döntését. Mikorra ide eljut a szülő, általában már tart a tanév, az eljárás elhúzódik, a gyermek nem teljesíti tankötelezettségét. Sérül a tanuláshoz való joga, ugyanakkor nyilvánvaló, hogy a szülő akadályozza a folyamatot. Hogyan lehet elősegíteni a gyors döntést?</a:t>
            </a:r>
            <a:endParaRPr lang="hu-HU" sz="2000" b="1" dirty="0"/>
          </a:p>
        </p:txBody>
      </p:sp>
      <p:sp>
        <p:nvSpPr>
          <p:cNvPr id="4" name="Téglalap 3"/>
          <p:cNvSpPr/>
          <p:nvPr/>
        </p:nvSpPr>
        <p:spPr>
          <a:xfrm>
            <a:off x="0" y="2099497"/>
            <a:ext cx="12192000" cy="2585323"/>
          </a:xfrm>
          <a:prstGeom prst="rect">
            <a:avLst/>
          </a:prstGeom>
        </p:spPr>
        <p:txBody>
          <a:bodyPr wrap="square">
            <a:spAutoFit/>
          </a:bodyPr>
          <a:lstStyle/>
          <a:p>
            <a:r>
              <a:rPr lang="hu-HU" b="1" dirty="0" smtClean="0"/>
              <a:t>Ptk. 4:166.§ </a:t>
            </a:r>
            <a:r>
              <a:rPr lang="hu-HU" dirty="0" smtClean="0"/>
              <a:t>Ha a közös szülői felügyelet gyakorlása során a szülők valamely kérdésben nem tudnak megállapodni - a lelkiismereti és vallásszabadság körébe tartozó kérdés kivételével - a gyámhatóság dönt.</a:t>
            </a:r>
          </a:p>
          <a:p>
            <a:r>
              <a:rPr lang="hu-HU" b="1" dirty="0" smtClean="0"/>
              <a:t>Ptk. 4:175.§ (1) –(2) </a:t>
            </a:r>
          </a:p>
          <a:p>
            <a:r>
              <a:rPr lang="hu-HU" dirty="0" smtClean="0"/>
              <a:t>(1) A különélő szülők a gyermek sorsát érintő lényeges kérdésekben közösen gyakorolják jogaikat akkor is, ha a szülői felügyeletet a szülők megállapodása vagy a bíróság döntése alapján az egyik szülő gyakorolja, kivéve, ha a gyermekétől különélő szülő felügyeleti jogát a bíróság e tekintetben korlátozta vagy megvonta.</a:t>
            </a:r>
          </a:p>
          <a:p>
            <a:r>
              <a:rPr lang="hu-HU" dirty="0" smtClean="0"/>
              <a:t>(2) A gyermek sorsát érintő lényeges kérdésnek tekintendő a kiskorú gyermek nevének meghatározása és megváltoztatása, a szülőjével azonos lakóhelyén kívüli tartózkodási helyének, huzamos időtartamú vagy letelepedés céljából történő külföldi tartózkodási helyének kijelölése, állampolgárságának megváltoztatása és iskolájának, életpályájának megválasztása.</a:t>
            </a:r>
            <a:endParaRPr lang="hu-HU" dirty="0"/>
          </a:p>
        </p:txBody>
      </p:sp>
    </p:spTree>
    <p:extLst>
      <p:ext uri="{BB962C8B-B14F-4D97-AF65-F5344CB8AC3E}">
        <p14:creationId xmlns:p14="http://schemas.microsoft.com/office/powerpoint/2010/main" xmlns="" val="4096001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335846"/>
            <a:ext cx="12192000" cy="3970318"/>
          </a:xfrm>
          <a:prstGeom prst="rect">
            <a:avLst/>
          </a:prstGeom>
        </p:spPr>
        <p:txBody>
          <a:bodyPr wrap="square">
            <a:spAutoFit/>
          </a:bodyPr>
          <a:lstStyle/>
          <a:p>
            <a:endParaRPr lang="hu-HU" dirty="0" smtClean="0"/>
          </a:p>
          <a:p>
            <a:r>
              <a:rPr lang="hu-HU" dirty="0" err="1" smtClean="0"/>
              <a:t>Gyer</a:t>
            </a:r>
            <a:r>
              <a:rPr lang="hu-HU" dirty="0" smtClean="0"/>
              <a:t>. 20.§</a:t>
            </a:r>
          </a:p>
          <a:p>
            <a:r>
              <a:rPr lang="hu-HU" dirty="0" smtClean="0"/>
              <a:t>(1) Ha a szülők a gyermek sorsát érintő lényeges kérdésekben való vitájuk miatt terjesztenek elő kérelmet a gyámhivatalnál, a gyámhivatal megvizsgálja, hogy a bíróság korlátozta vagy megvonta-e a szülő szülői felügyeleti jogát a vita tárgyát képező kérdésben.</a:t>
            </a:r>
          </a:p>
          <a:p>
            <a:r>
              <a:rPr lang="hu-HU" dirty="0" smtClean="0"/>
              <a:t>(2) A gyámhivatal a gyermek sorsát érintő lényeges kérdésekkel összefüggő eljárása során a felek együttműködésének előmozdítására és a gyermek érdekének érvényesítésére törekszik.</a:t>
            </a:r>
          </a:p>
          <a:p>
            <a:r>
              <a:rPr lang="hu-HU" dirty="0" smtClean="0"/>
              <a:t>(3) A gyámhivatal a kérelem előterjesztését követően személyesen meghallgatja a Gyvt. 128. §-</a:t>
            </a:r>
            <a:r>
              <a:rPr lang="hu-HU" dirty="0" err="1" smtClean="0"/>
              <a:t>ában</a:t>
            </a:r>
            <a:r>
              <a:rPr lang="hu-HU" dirty="0" smtClean="0"/>
              <a:t> meghatározott személyeket és a vita eldöntése céljából</a:t>
            </a:r>
          </a:p>
          <a:p>
            <a:r>
              <a:rPr lang="hu-HU" dirty="0" smtClean="0"/>
              <a:t>a) felajánlja a 30/A. § (2) bekezdés a) pontja szerinti, vagy</a:t>
            </a:r>
          </a:p>
          <a:p>
            <a:r>
              <a:rPr lang="hu-HU" dirty="0" smtClean="0"/>
              <a:t>b) a gyermek érdekében - a szülői felügyeletet gyakorló szülő és a gyermekétől különélő szülő közötti megfelelő együttműködés kialakítása céljából - elrendeli a 30/A. § (2) bekezdés b) pontja szerinti</a:t>
            </a:r>
          </a:p>
          <a:p>
            <a:r>
              <a:rPr lang="hu-HU" dirty="0" smtClean="0"/>
              <a:t>közvetítői eljárás igénybevételét.</a:t>
            </a:r>
          </a:p>
          <a:p>
            <a:r>
              <a:rPr lang="hu-HU" dirty="0" smtClean="0"/>
              <a:t>(4) A közvetítői eljárás kérelemre vagy hivatalból történő igénybevétele esetén a 30/A-30/D. §-t kell alkalmazni.</a:t>
            </a:r>
            <a:endParaRPr lang="hu-HU" dirty="0"/>
          </a:p>
        </p:txBody>
      </p:sp>
    </p:spTree>
    <p:extLst>
      <p:ext uri="{BB962C8B-B14F-4D97-AF65-F5344CB8AC3E}">
        <p14:creationId xmlns:p14="http://schemas.microsoft.com/office/powerpoint/2010/main" xmlns="" val="8934910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56606" y="0"/>
            <a:ext cx="12192000" cy="5632311"/>
          </a:xfrm>
          <a:prstGeom prst="rect">
            <a:avLst/>
          </a:prstGeom>
        </p:spPr>
        <p:txBody>
          <a:bodyPr wrap="square">
            <a:spAutoFit/>
          </a:bodyPr>
          <a:lstStyle/>
          <a:p>
            <a:endParaRPr lang="hu-HU" dirty="0" smtClean="0"/>
          </a:p>
          <a:p>
            <a:r>
              <a:rPr lang="hu-HU" b="1" dirty="0" err="1" smtClean="0"/>
              <a:t>Gyer</a:t>
            </a:r>
            <a:r>
              <a:rPr lang="hu-HU" b="1" dirty="0" smtClean="0"/>
              <a:t>. 26.§</a:t>
            </a:r>
          </a:p>
          <a:p>
            <a:r>
              <a:rPr lang="hu-HU" dirty="0" smtClean="0"/>
              <a:t>(1) A szülői felügyeletet közösen gyakorló szülők, valamint a szülő és a gyermek között az életpálya kijelölésével és ezzel összefüggésben a gyermek taníttatásával, iskolájának megválasztásával kapcsolatban felmerült vitában a gyámhivatal a szülő vagy a gyermek kérelmére dönt. A korlátozottan cselekvőképes gyermek a kérelmét önállóan is előterjesztheti.</a:t>
            </a:r>
          </a:p>
          <a:p>
            <a:r>
              <a:rPr lang="hu-HU" dirty="0" smtClean="0"/>
              <a:t>(2) Ha a nevelési-oktatási intézmény jelzi a gyámhivatalnak a gyermek taníttatásával, iskolájának megválasztásával kapcsolatban felmerült vitát, a gyámhivatal tájékoztatja az (1) bekezdés szerinti jogosultakat a kérelem benyújtásának lehetőségéről.</a:t>
            </a:r>
          </a:p>
          <a:p>
            <a:r>
              <a:rPr lang="hu-HU" dirty="0" smtClean="0"/>
              <a:t>(3) A gyámhivatalnak az eljárás során elsősorban a szülők és a gyermek közötti megegyezésre kell törekednie.</a:t>
            </a:r>
          </a:p>
          <a:p>
            <a:r>
              <a:rPr lang="hu-HU" dirty="0" smtClean="0"/>
              <a:t>(4) Az eljárás során a gyámhivatal vizsgálja és mérlegeli a gyermek képességeit, eddigi tanulmányait és eredményeit, valamint egészségi állapotát.</a:t>
            </a:r>
          </a:p>
          <a:p>
            <a:r>
              <a:rPr lang="hu-HU" dirty="0" smtClean="0"/>
              <a:t>(5) A (4) bekezdésben foglaltak vizsgálata során ki kell kérni a nevelési tanácsadó vagy a gyermek nevelési-oktatási intézményének véleményét, továbbá - szükség esetén - a gyermek- és ifjúságpszichiátriai gondozó vagy a gyermek egészségi állapotának megítélésére jogosult egészségügyi szolgáltató szakvéleményét.</a:t>
            </a:r>
          </a:p>
          <a:p>
            <a:endParaRPr lang="hu-HU" dirty="0" smtClean="0"/>
          </a:p>
          <a:p>
            <a:r>
              <a:rPr lang="hu-HU" dirty="0" smtClean="0"/>
              <a:t>A nemzeti köznevelésről szóló </a:t>
            </a:r>
            <a:r>
              <a:rPr lang="hu-HU" b="1" dirty="0" smtClean="0"/>
              <a:t>2011. évi CXC. törvény 45.§ (2) –(3)  </a:t>
            </a:r>
            <a:r>
              <a:rPr lang="hu-HU" dirty="0" smtClean="0"/>
              <a:t>bekezdése értelmében:</a:t>
            </a:r>
          </a:p>
          <a:p>
            <a:r>
              <a:rPr lang="hu-HU" dirty="0" smtClean="0"/>
              <a:t>(2) </a:t>
            </a:r>
            <a:r>
              <a:rPr lang="hu-HU" b="1" dirty="0" smtClean="0"/>
              <a:t>A gyermek abban az évben, amelynek augusztus 31. napjáig a hatodik életévét betölti, tankötelessé válik.</a:t>
            </a:r>
            <a:r>
              <a:rPr lang="hu-HU" dirty="0" smtClean="0"/>
              <a:t> </a:t>
            </a:r>
            <a:r>
              <a:rPr lang="hu-HU" b="1" dirty="0" smtClean="0"/>
              <a:t>A tankötelezettség teljesítése a tanév első tanítási napján kezdődik. </a:t>
            </a:r>
            <a:r>
              <a:rPr lang="hu-HU" dirty="0" smtClean="0"/>
              <a:t>A szülő kérelmére a felmentést engedélyező szerv döntése alapján a gyermek további egy nevelési évig óvodai nevelésben vehet részt. Szülői kérelem hiányában a gyermek tankötelezettsége megkezdésének halasztását a gyámhatóság is kezdeményezheti. A szülő, a gyámhatóság a kérelmét legkésőbb az iskolakezdés évének január 18-áig nyújthatja be a felmentést engedélyező szervhez.</a:t>
            </a:r>
            <a:endParaRPr lang="hu-HU" dirty="0"/>
          </a:p>
        </p:txBody>
      </p:sp>
    </p:spTree>
    <p:extLst>
      <p:ext uri="{BB962C8B-B14F-4D97-AF65-F5344CB8AC3E}">
        <p14:creationId xmlns:p14="http://schemas.microsoft.com/office/powerpoint/2010/main" xmlns="" val="12220490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4354" y="267687"/>
            <a:ext cx="12192000" cy="4801314"/>
          </a:xfrm>
          <a:prstGeom prst="rect">
            <a:avLst/>
          </a:prstGeom>
        </p:spPr>
        <p:txBody>
          <a:bodyPr wrap="square">
            <a:spAutoFit/>
          </a:bodyPr>
          <a:lstStyle/>
          <a:p>
            <a:r>
              <a:rPr lang="hu-HU" dirty="0" smtClean="0"/>
              <a:t>(3) </a:t>
            </a:r>
            <a:r>
              <a:rPr lang="hu-HU" b="1" dirty="0" smtClean="0"/>
              <a:t>A tankötelezettség annak a tanévnek a végéig tart, amelyben a tanuló a tizenhatodik életévét betö</a:t>
            </a:r>
            <a:r>
              <a:rPr lang="hu-HU" dirty="0" smtClean="0"/>
              <a:t>lti. A sajátos nevelési igényű tanuló tankötelezettsége meghosszabbítható annak a tanítási évnek a végéig, amelyben a huszonharmadik életévét betölti. A tankötelezettség meghosszabbításáról a szakértői bizottság szakértői véleménye alapján az iskola igazgatója dönt.</a:t>
            </a:r>
          </a:p>
          <a:p>
            <a:endParaRPr lang="hu-HU" dirty="0" smtClean="0"/>
          </a:p>
          <a:p>
            <a:r>
              <a:rPr lang="hu-HU" dirty="0" smtClean="0"/>
              <a:t>2011. évi CXC. törvény 72.§ (1) bekezdés</a:t>
            </a:r>
          </a:p>
          <a:p>
            <a:r>
              <a:rPr lang="hu-HU" b="1" dirty="0" smtClean="0"/>
              <a:t>A szülő kötelessége, hogy</a:t>
            </a:r>
          </a:p>
          <a:p>
            <a:r>
              <a:rPr lang="hu-HU" dirty="0" smtClean="0"/>
              <a:t>a) gondoskodjon gyermeke értelmi, testi, érzelmi és erkölcsi fejlődéséhez szükséges feltételekről és arról, hogy gyermeke teljesítse kötelességeit, továbbá megadjon ehhez minden tőle elvárható segítséget, együttműködve az intézménnyel, figyelemmel kísérje gyermeke fejlődését, tanulmányi előmenetelét,</a:t>
            </a:r>
          </a:p>
          <a:p>
            <a:r>
              <a:rPr lang="hu-HU" b="1" dirty="0" smtClean="0"/>
              <a:t>b) biztosítsa gyermeke óvodai nevelésben való részvételét, továbbá tankötelezettségének teljesítését,</a:t>
            </a:r>
          </a:p>
          <a:p>
            <a:r>
              <a:rPr lang="hu-HU" dirty="0" smtClean="0"/>
              <a:t>c) tiszteletben tartsa az óvoda, az iskola, kollégium vezetői, pedagógusai, alkalmazottai emberi méltóságát és jogait, tiszteletet tanúsítson irántuk.</a:t>
            </a:r>
          </a:p>
          <a:p>
            <a:endParaRPr lang="hu-HU" dirty="0" smtClean="0"/>
          </a:p>
          <a:p>
            <a:r>
              <a:rPr lang="hu-HU" dirty="0" smtClean="0"/>
              <a:t>Ezen gyámhivatali eljárásban az ügyintézés határideje, teljes eljárásban 60 nap. </a:t>
            </a:r>
          </a:p>
          <a:p>
            <a:endParaRPr lang="hu-HU" dirty="0" smtClean="0"/>
          </a:p>
          <a:p>
            <a:r>
              <a:rPr lang="hu-HU" dirty="0" smtClean="0"/>
              <a:t>Az I. fokú gyámhatóság másik oktatási intézményt kijelölő döntés véglegessé válásáig, a tanköteles korú gyermek  iskolalátogatási kötelezettségét  a kijelölést megelőző intézményben köteles teljesíteni.</a:t>
            </a:r>
            <a:endParaRPr lang="hu-HU" dirty="0"/>
          </a:p>
        </p:txBody>
      </p:sp>
    </p:spTree>
    <p:extLst>
      <p:ext uri="{BB962C8B-B14F-4D97-AF65-F5344CB8AC3E}">
        <p14:creationId xmlns:p14="http://schemas.microsoft.com/office/powerpoint/2010/main" xmlns="" val="23718802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05715"/>
            <a:ext cx="12192000" cy="1323439"/>
          </a:xfrm>
          <a:prstGeom prst="rect">
            <a:avLst/>
          </a:prstGeom>
        </p:spPr>
        <p:txBody>
          <a:bodyPr wrap="square">
            <a:spAutoFit/>
          </a:bodyPr>
          <a:lstStyle/>
          <a:p>
            <a:r>
              <a:rPr lang="hu-HU" sz="2000" b="1" dirty="0" smtClean="0"/>
              <a:t>16. A szolgáltató a bántalmazás (zárt jelzés) esetén megküldi tájékoztatását a protokoll szerint a hatóságoknak. A gyámhivatal néhány ügyintézője ezt nem fogadja el, előfordult, hogy visszaküldte. Több olyan eset is előfordul, ahol a bántalmazás nem valósult meg, mindössze az ellenérdekű fél jelzett, így a gyermekvédelemnek sem biztos, hogy feladata lesz a családdal, a gyermek veszélyeztetettségének hiánya miatt.</a:t>
            </a:r>
            <a:endParaRPr lang="hu-HU" sz="2000" b="1" dirty="0"/>
          </a:p>
        </p:txBody>
      </p:sp>
      <p:sp>
        <p:nvSpPr>
          <p:cNvPr id="3" name="Téglalap 2"/>
          <p:cNvSpPr/>
          <p:nvPr/>
        </p:nvSpPr>
        <p:spPr>
          <a:xfrm>
            <a:off x="0" y="1927333"/>
            <a:ext cx="12192000" cy="1754326"/>
          </a:xfrm>
          <a:prstGeom prst="rect">
            <a:avLst/>
          </a:prstGeom>
        </p:spPr>
        <p:txBody>
          <a:bodyPr wrap="square">
            <a:spAutoFit/>
          </a:bodyPr>
          <a:lstStyle/>
          <a:p>
            <a:r>
              <a:rPr lang="hu-HU" dirty="0" smtClean="0"/>
              <a:t>A </a:t>
            </a:r>
            <a:r>
              <a:rPr lang="hu-HU" b="1" dirty="0" err="1" smtClean="0"/>
              <a:t>Gyer</a:t>
            </a:r>
            <a:r>
              <a:rPr lang="hu-HU" b="1" dirty="0" smtClean="0"/>
              <a:t>. 8.§ (1) bekezdés b) pontja értelmében</a:t>
            </a:r>
            <a:r>
              <a:rPr lang="hu-HU" dirty="0" smtClean="0"/>
              <a:t>: a gyámhatóság hivatalból megindítja az eljárást, ha azt a gyermek veszélyeztetettsége esetén a család- és gyermekjóléti szolgálat, a család- és gyermekjóléti központ vagy a Gyvt. 17. §-</a:t>
            </a:r>
            <a:r>
              <a:rPr lang="hu-HU" dirty="0" err="1" smtClean="0"/>
              <a:t>ának</a:t>
            </a:r>
            <a:r>
              <a:rPr lang="hu-HU" dirty="0" smtClean="0"/>
              <a:t> (1) bekezdésében meghatározott szerv, személy kezdeményezte.</a:t>
            </a:r>
          </a:p>
          <a:p>
            <a:endParaRPr lang="hu-HU" dirty="0" smtClean="0"/>
          </a:p>
          <a:p>
            <a:r>
              <a:rPr lang="hu-HU" dirty="0" smtClean="0"/>
              <a:t>Mindenképpen meg kell indítani az eljárást, azonban ha a beszerzett bizonyítékok alapján nem áll fenn a gyermek veszélyeztetettsége, akkor a hivatalból indított eljárás megszüntethető. </a:t>
            </a:r>
            <a:endParaRPr lang="hu-HU" dirty="0"/>
          </a:p>
        </p:txBody>
      </p:sp>
    </p:spTree>
    <p:extLst>
      <p:ext uri="{BB962C8B-B14F-4D97-AF65-F5344CB8AC3E}">
        <p14:creationId xmlns:p14="http://schemas.microsoft.com/office/powerpoint/2010/main" xmlns="" val="3876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44903"/>
            <a:ext cx="12192000" cy="1323439"/>
          </a:xfrm>
          <a:prstGeom prst="rect">
            <a:avLst/>
          </a:prstGeom>
        </p:spPr>
        <p:txBody>
          <a:bodyPr wrap="square">
            <a:spAutoFit/>
          </a:bodyPr>
          <a:lstStyle/>
          <a:p>
            <a:r>
              <a:rPr lang="hu-HU" sz="2000" b="1" dirty="0" smtClean="0"/>
              <a:t>b.)	A Gyámhivatalok részéről az esetmegbeszélőn, esetkonferencián való részvételnek mi az akadálya, milyen jogszabály tiltja?</a:t>
            </a:r>
          </a:p>
          <a:p>
            <a:r>
              <a:rPr lang="hu-HU" sz="2000" b="1" dirty="0" smtClean="0"/>
              <a:t>Szakmai szempontból sok esetben nagyon fontos és a döntéshozatalt segítendő volna, ha az esetkonferencián elhangzott átfogó, több szempontú információk birtokban tudnának döntést hozni a gyámhivatal munkatársai.</a:t>
            </a:r>
            <a:endParaRPr lang="hu-HU" sz="2000" b="1" dirty="0"/>
          </a:p>
        </p:txBody>
      </p:sp>
      <p:sp>
        <p:nvSpPr>
          <p:cNvPr id="3" name="Téglalap 2"/>
          <p:cNvSpPr/>
          <p:nvPr/>
        </p:nvSpPr>
        <p:spPr>
          <a:xfrm>
            <a:off x="0" y="2154262"/>
            <a:ext cx="12192000" cy="3693319"/>
          </a:xfrm>
          <a:prstGeom prst="rect">
            <a:avLst/>
          </a:prstGeom>
        </p:spPr>
        <p:txBody>
          <a:bodyPr wrap="square">
            <a:spAutoFit/>
          </a:bodyPr>
          <a:lstStyle/>
          <a:p>
            <a:r>
              <a:rPr lang="hu-HU" dirty="0" smtClean="0"/>
              <a:t>1.b.) Az </a:t>
            </a:r>
            <a:r>
              <a:rPr lang="hu-HU" b="1" dirty="0" smtClean="0"/>
              <a:t>NM rendelet 14.§ (1) bekezdés d) pontja </a:t>
            </a:r>
            <a:r>
              <a:rPr lang="hu-HU" dirty="0" smtClean="0"/>
              <a:t>értelmében: </a:t>
            </a:r>
          </a:p>
          <a:p>
            <a:endParaRPr lang="hu-HU" dirty="0" smtClean="0"/>
          </a:p>
          <a:p>
            <a:endParaRPr lang="hu-HU" dirty="0" smtClean="0"/>
          </a:p>
          <a:p>
            <a:r>
              <a:rPr lang="hu-HU" dirty="0" smtClean="0"/>
              <a:t>A család- és gyermekjóléti szolgálat a szociális segítő munka keretében az eset szerinti aktuális probléma megoldásában érintett összes szakember és a család- és gyermekjóléti központ bevonásával, a közös problémadefiniálás, a vállalt feladatok tisztázása, a segítő folyamat együttes megtervezése érdekében </a:t>
            </a:r>
            <a:r>
              <a:rPr lang="hu-HU" b="1" dirty="0" smtClean="0"/>
              <a:t>esetmegbeszélést, </a:t>
            </a:r>
          </a:p>
          <a:p>
            <a:endParaRPr lang="hu-HU" dirty="0" smtClean="0"/>
          </a:p>
          <a:p>
            <a:endParaRPr lang="hu-HU" dirty="0" smtClean="0"/>
          </a:p>
          <a:p>
            <a:r>
              <a:rPr lang="hu-HU" dirty="0" smtClean="0"/>
              <a:t>illetve - az előbbiek mellett - a család problémában, illetve a megoldásában érintett tagjainak, a lehetséges támaszt jelentő személyeknek, továbbá korától, érettségétől függően az érintett gyermeknek a részvételével </a:t>
            </a:r>
            <a:r>
              <a:rPr lang="hu-HU" b="1" dirty="0" smtClean="0"/>
              <a:t>esetkonferenciát </a:t>
            </a:r>
            <a:r>
              <a:rPr lang="hu-HU" dirty="0" smtClean="0"/>
              <a:t>szervez,</a:t>
            </a:r>
          </a:p>
          <a:p>
            <a:endParaRPr lang="hu-HU" dirty="0" smtClean="0"/>
          </a:p>
          <a:p>
            <a:r>
              <a:rPr lang="hu-HU" dirty="0" smtClean="0"/>
              <a:t>A jogszabály nem tiltja a gyámhivatal szakügyintézőinek a részvételét az esetmegbeszélésen, de álláspontunk szerint, ha részt is vesz ezen a – szülők jelenlétén kívüli - megbeszélésen ott csak  észrevételeivel élhet az adott üggyel kapcsolatban.</a:t>
            </a:r>
            <a:endParaRPr lang="hu-HU" dirty="0"/>
          </a:p>
        </p:txBody>
      </p:sp>
    </p:spTree>
    <p:extLst>
      <p:ext uri="{BB962C8B-B14F-4D97-AF65-F5344CB8AC3E}">
        <p14:creationId xmlns:p14="http://schemas.microsoft.com/office/powerpoint/2010/main" xmlns="" val="27364272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44904"/>
            <a:ext cx="12192000" cy="1323439"/>
          </a:xfrm>
          <a:prstGeom prst="rect">
            <a:avLst/>
          </a:prstGeom>
        </p:spPr>
        <p:txBody>
          <a:bodyPr wrap="square">
            <a:spAutoFit/>
          </a:bodyPr>
          <a:lstStyle/>
          <a:p>
            <a:r>
              <a:rPr lang="hu-HU" sz="2000" b="1" dirty="0" smtClean="0"/>
              <a:t>17. Kezdeményezésünkre szakértő kirendelése történik gyermekvédelmi ügyben, de a szakértői véleményt az intézmény nem kapja meg. A szülőnek nem érdeke, hogy oda adja (ha megkapja), a gyámhivatal viszonyt nem bocsátja a rendelkezésünkre. Nekünk ez fontos lenne a további gondozás tervezéséhez.</a:t>
            </a:r>
          </a:p>
          <a:p>
            <a:endParaRPr lang="hu-HU" sz="2000" b="1" dirty="0"/>
          </a:p>
        </p:txBody>
      </p:sp>
      <p:sp>
        <p:nvSpPr>
          <p:cNvPr id="3" name="Téglalap 2"/>
          <p:cNvSpPr/>
          <p:nvPr/>
        </p:nvSpPr>
        <p:spPr>
          <a:xfrm>
            <a:off x="4354" y="1861687"/>
            <a:ext cx="12192000" cy="2862322"/>
          </a:xfrm>
          <a:prstGeom prst="rect">
            <a:avLst/>
          </a:prstGeom>
        </p:spPr>
        <p:txBody>
          <a:bodyPr wrap="square">
            <a:spAutoFit/>
          </a:bodyPr>
          <a:lstStyle/>
          <a:p>
            <a:r>
              <a:rPr lang="hu-HU" dirty="0" err="1" smtClean="0"/>
              <a:t>Gyer</a:t>
            </a:r>
            <a:r>
              <a:rPr lang="hu-HU" dirty="0" smtClean="0"/>
              <a:t>. 7/A.§ </a:t>
            </a:r>
          </a:p>
          <a:p>
            <a:r>
              <a:rPr lang="hu-HU" b="1" dirty="0" smtClean="0"/>
              <a:t>A gyermekvédelmi gondoskodás keretébe tartozó eljárásokban az </a:t>
            </a:r>
            <a:r>
              <a:rPr lang="hu-HU" b="1" dirty="0" err="1" smtClean="0"/>
              <a:t>Ákr</a:t>
            </a:r>
            <a:r>
              <a:rPr lang="hu-HU" b="1" dirty="0" smtClean="0"/>
              <a:t>.-</a:t>
            </a:r>
            <a:r>
              <a:rPr lang="hu-HU" b="1" dirty="0" err="1" smtClean="0"/>
              <a:t>ben</a:t>
            </a:r>
            <a:r>
              <a:rPr lang="hu-HU" b="1" dirty="0" smtClean="0"/>
              <a:t> foglaltak vizsgálata nélkül ügyfélnek minősül,</a:t>
            </a:r>
          </a:p>
          <a:p>
            <a:r>
              <a:rPr lang="hu-HU" b="1" dirty="0" smtClean="0"/>
              <a:t>a) amennyiben a gyámhatóság a feladatkörébe tartozó döntést hoz</a:t>
            </a:r>
          </a:p>
          <a:p>
            <a:r>
              <a:rPr lang="hu-HU" b="1" dirty="0" err="1" smtClean="0"/>
              <a:t>aa</a:t>
            </a:r>
            <a:r>
              <a:rPr lang="hu-HU" b="1" dirty="0" smtClean="0"/>
              <a:t>) a család- és gyermekjóléti szolgálat, valamint a család- és gyermekjóléti központ vezetője,</a:t>
            </a:r>
          </a:p>
          <a:p>
            <a:r>
              <a:rPr lang="hu-HU" dirty="0" smtClean="0"/>
              <a:t>ab) a területi gyermekvédelmi szakszolgálat (a továbbiakban: gyermekvédelmi szakszolgálat) vezetője,</a:t>
            </a:r>
          </a:p>
          <a:p>
            <a:r>
              <a:rPr lang="hu-HU" dirty="0" err="1" smtClean="0"/>
              <a:t>ac</a:t>
            </a:r>
            <a:r>
              <a:rPr lang="hu-HU" dirty="0" smtClean="0"/>
              <a:t>) a gyermek törvényes képviselője, gyermekvédelmi gyámja, helyettes gyermekvédelmi gyámja,</a:t>
            </a:r>
          </a:p>
          <a:p>
            <a:r>
              <a:rPr lang="hu-HU" dirty="0" smtClean="0"/>
              <a:t>ad) az egyes gyámi feladatok ellátására gyámként kirendelt, a Polgári Törvénykönyvről szóló 2013. évi V. törvény (a továbbiakban: Ptk.) 4:122. § (2) bekezdése szerinti gyermekvédelmi nevelőszülő (a továbbiakban: nevelőszülő),</a:t>
            </a:r>
          </a:p>
          <a:p>
            <a:r>
              <a:rPr lang="hu-HU" dirty="0" err="1" smtClean="0"/>
              <a:t>ae</a:t>
            </a:r>
            <a:r>
              <a:rPr lang="hu-HU" dirty="0" smtClean="0"/>
              <a:t>) a pártfogó felügyelői szolgálat vezetője, a megelőző pártfogó felügyelő;</a:t>
            </a:r>
          </a:p>
          <a:p>
            <a:r>
              <a:rPr lang="hu-HU" dirty="0" smtClean="0"/>
              <a:t>b) az általa kezdeményezett eljárásokban a gyermekjogi képviselő. </a:t>
            </a:r>
            <a:endParaRPr lang="hu-HU" dirty="0"/>
          </a:p>
        </p:txBody>
      </p:sp>
    </p:spTree>
    <p:extLst>
      <p:ext uri="{BB962C8B-B14F-4D97-AF65-F5344CB8AC3E}">
        <p14:creationId xmlns:p14="http://schemas.microsoft.com/office/powerpoint/2010/main" xmlns="" val="8324674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17417" y="0"/>
            <a:ext cx="12192000" cy="7571303"/>
          </a:xfrm>
          <a:prstGeom prst="rect">
            <a:avLst/>
          </a:prstGeom>
        </p:spPr>
        <p:txBody>
          <a:bodyPr wrap="square">
            <a:spAutoFit/>
          </a:bodyPr>
          <a:lstStyle/>
          <a:p>
            <a:endParaRPr lang="hu-HU" dirty="0" smtClean="0"/>
          </a:p>
          <a:p>
            <a:r>
              <a:rPr lang="hu-HU" b="1" dirty="0" err="1" smtClean="0"/>
              <a:t>Ákr</a:t>
            </a:r>
            <a:r>
              <a:rPr lang="hu-HU" b="1" dirty="0" smtClean="0"/>
              <a:t>. 33.§</a:t>
            </a:r>
          </a:p>
          <a:p>
            <a:r>
              <a:rPr lang="hu-HU" dirty="0" smtClean="0"/>
              <a:t>(</a:t>
            </a:r>
            <a:r>
              <a:rPr lang="hu-HU" b="1" dirty="0" smtClean="0"/>
              <a:t>1) Az ügyfél az eljárás bármely szakaszában és annak befejezését követően is betekinthet az eljárás során keletkezett iratba.</a:t>
            </a:r>
          </a:p>
          <a:p>
            <a:r>
              <a:rPr lang="hu-HU" dirty="0" smtClean="0"/>
              <a:t>(2) A tanú a vallomását tartalmazó iratba, a szemletárgy birtokosa a szemléről készített iratba tekinthet be.</a:t>
            </a:r>
          </a:p>
          <a:p>
            <a:r>
              <a:rPr lang="hu-HU" dirty="0" smtClean="0"/>
              <a:t>(3) Harmadik személy akkor tekinthet be a személyes adatot vagy védett adatot tartalmazó iratba, ha igazolja, hogy az adat megismerése joga érvényesítéséhez, illetve jogszabályon, bírósági vagy hatósági határozaton alapuló kötelezettsége teljesítéséhez szükséges.</a:t>
            </a:r>
          </a:p>
          <a:p>
            <a:r>
              <a:rPr lang="hu-HU" dirty="0" smtClean="0"/>
              <a:t>(4) Az iratbetekintés során az arra jogosult másolatot, kivonatot készíthet vagy - kormányrendeletben meghatározott költségtérítés ellenében - másolatot kérhet, amelyet a hatóság kérelemre hitelesít.</a:t>
            </a:r>
          </a:p>
          <a:p>
            <a:r>
              <a:rPr lang="hu-HU" dirty="0" smtClean="0"/>
              <a:t>(5) Ha törvény a döntés nyilvánosságát nem korlátozza vagy nem zárja ki, az eljárás befejezését követően a személyes adatot és védett adatot nem tartalmazó véglegessé vált határozatot, valamint az elsőfokú határozatot megsemmisítő és az elsőfokú határozatot hozó hatóságot új eljárásra utasító végzést bárki korlátozás nélkül megismerheti.</a:t>
            </a:r>
          </a:p>
          <a:p>
            <a:r>
              <a:rPr lang="hu-HU" dirty="0" smtClean="0"/>
              <a:t>(6) Törvény egyes ügyfajtákban meghatározhatja az iratbetekintés további feltételeit és a (3) bekezdés alapján iratbetekintésre jogosult személyek körét.</a:t>
            </a:r>
          </a:p>
          <a:p>
            <a:endParaRPr lang="hu-HU" dirty="0" smtClean="0"/>
          </a:p>
          <a:p>
            <a:r>
              <a:rPr lang="hu-HU" b="1" dirty="0" err="1" smtClean="0"/>
              <a:t>Ákr</a:t>
            </a:r>
            <a:r>
              <a:rPr lang="hu-HU" b="1" dirty="0" smtClean="0"/>
              <a:t>. 76.§ </a:t>
            </a:r>
            <a:r>
              <a:rPr lang="hu-HU" dirty="0" smtClean="0"/>
              <a:t>Ha a hatóság az ügyben bizonyítási eljárást folytatott le, melynek során a hatóság nem biztosította, hogy az ügyfél minden bizonyítékot megismerjen, annak befejezését követően </a:t>
            </a:r>
            <a:r>
              <a:rPr lang="hu-HU" b="1" dirty="0" smtClean="0"/>
              <a:t>értesíti az ügyfelet, hogy - az iratokba való betekintés szabályai figyelembevételével - megismerhesse a bizonyítékokat, és további bizonyításra irányuló indítványt terjeszthessen elő.</a:t>
            </a:r>
          </a:p>
          <a:p>
            <a:endParaRPr lang="hu-HU" dirty="0" smtClean="0"/>
          </a:p>
          <a:p>
            <a:endParaRPr lang="hu-HU" dirty="0" smtClean="0"/>
          </a:p>
          <a:p>
            <a:endParaRPr lang="hu-HU" dirty="0" smtClean="0"/>
          </a:p>
          <a:p>
            <a:endParaRPr lang="hu-HU" dirty="0" smtClean="0"/>
          </a:p>
          <a:p>
            <a:endParaRPr lang="hu-HU" dirty="0" smtClean="0"/>
          </a:p>
          <a:p>
            <a:endParaRPr lang="hu-HU" dirty="0" smtClean="0"/>
          </a:p>
          <a:p>
            <a:endParaRPr lang="hu-HU" dirty="0" smtClean="0"/>
          </a:p>
          <a:p>
            <a:endParaRPr lang="hu-HU" dirty="0" smtClean="0"/>
          </a:p>
          <a:p>
            <a:endParaRPr lang="hu-HU" dirty="0"/>
          </a:p>
        </p:txBody>
      </p:sp>
    </p:spTree>
    <p:extLst>
      <p:ext uri="{BB962C8B-B14F-4D97-AF65-F5344CB8AC3E}">
        <p14:creationId xmlns:p14="http://schemas.microsoft.com/office/powerpoint/2010/main" xmlns="" val="6598564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4" name="Szövegdoboz 3"/>
          <p:cNvSpPr txBox="1"/>
          <p:nvPr/>
        </p:nvSpPr>
        <p:spPr>
          <a:xfrm>
            <a:off x="2364377" y="2638698"/>
            <a:ext cx="7276607" cy="1015663"/>
          </a:xfrm>
          <a:prstGeom prst="rect">
            <a:avLst/>
          </a:prstGeom>
          <a:noFill/>
        </p:spPr>
        <p:txBody>
          <a:bodyPr wrap="none" rtlCol="0">
            <a:spAutoFit/>
          </a:bodyPr>
          <a:lstStyle/>
          <a:p>
            <a:r>
              <a:rPr lang="hu-HU" sz="6000" dirty="0" smtClean="0"/>
              <a:t>Köszönöm a figyelmet!</a:t>
            </a:r>
            <a:endParaRPr lang="hu-HU" sz="6000" dirty="0"/>
          </a:p>
        </p:txBody>
      </p:sp>
    </p:spTree>
    <p:extLst>
      <p:ext uri="{BB962C8B-B14F-4D97-AF65-F5344CB8AC3E}">
        <p14:creationId xmlns:p14="http://schemas.microsoft.com/office/powerpoint/2010/main" xmlns="" val="2102958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17417" y="174397"/>
            <a:ext cx="12192000" cy="1323439"/>
          </a:xfrm>
          <a:prstGeom prst="rect">
            <a:avLst/>
          </a:prstGeom>
        </p:spPr>
        <p:txBody>
          <a:bodyPr wrap="square">
            <a:spAutoFit/>
          </a:bodyPr>
          <a:lstStyle/>
          <a:p>
            <a:r>
              <a:rPr lang="hu-HU" sz="2000" b="1" dirty="0" smtClean="0"/>
              <a:t>2. A gyámhivatali ügyintézés időtartamán lehet-e rövidíteni? Probléma: a védelembe vételi javaslatot követően az eljárás gyakran hónapokig, vagy évekig tart. A késlekedés nagyon megnehezíti a családsegítők/esetmenedzserek munkáját, a segítő folyamat megakad, melyet a családok sok esetben kihasználnak, a döntésre „várva” elhárítják az együttműködést.</a:t>
            </a:r>
            <a:endParaRPr lang="hu-HU" sz="2000" b="1" dirty="0"/>
          </a:p>
        </p:txBody>
      </p:sp>
      <p:sp>
        <p:nvSpPr>
          <p:cNvPr id="3" name="Téglalap 2"/>
          <p:cNvSpPr/>
          <p:nvPr/>
        </p:nvSpPr>
        <p:spPr>
          <a:xfrm>
            <a:off x="17417" y="2499586"/>
            <a:ext cx="12192000" cy="3416320"/>
          </a:xfrm>
          <a:prstGeom prst="rect">
            <a:avLst/>
          </a:prstGeom>
        </p:spPr>
        <p:txBody>
          <a:bodyPr wrap="square">
            <a:spAutoFit/>
          </a:bodyPr>
          <a:lstStyle/>
          <a:p>
            <a:r>
              <a:rPr lang="hu-HU" dirty="0" smtClean="0"/>
              <a:t>Az </a:t>
            </a:r>
            <a:r>
              <a:rPr lang="hu-HU" b="1" dirty="0" err="1" smtClean="0"/>
              <a:t>Ákr</a:t>
            </a:r>
            <a:r>
              <a:rPr lang="hu-HU" b="1" dirty="0" smtClean="0"/>
              <a:t>. 50.§ (2) bekezdés c) pontja </a:t>
            </a:r>
            <a:r>
              <a:rPr lang="hu-HU" dirty="0" smtClean="0"/>
              <a:t>értelmében az ügyintézési határidő  teljes eljárásban </a:t>
            </a:r>
            <a:r>
              <a:rPr lang="hu-HU" b="1" dirty="0" smtClean="0"/>
              <a:t>hatvan nap</a:t>
            </a:r>
            <a:r>
              <a:rPr lang="hu-HU" dirty="0" smtClean="0"/>
              <a:t>.</a:t>
            </a:r>
          </a:p>
          <a:p>
            <a:endParaRPr lang="hu-HU" dirty="0" smtClean="0"/>
          </a:p>
          <a:p>
            <a:r>
              <a:rPr lang="hu-HU" b="1" dirty="0" err="1" smtClean="0"/>
              <a:t>Gyer</a:t>
            </a:r>
            <a:r>
              <a:rPr lang="hu-HU" b="1" dirty="0" smtClean="0"/>
              <a:t>. 84.§ (2) </a:t>
            </a:r>
            <a:r>
              <a:rPr lang="hu-HU" dirty="0" smtClean="0"/>
              <a:t>A család- és gyermekjóléti központ a javaslatára indult védelembe vétel iránti eljárás során</a:t>
            </a:r>
          </a:p>
          <a:p>
            <a:r>
              <a:rPr lang="hu-HU" dirty="0" smtClean="0"/>
              <a:t>a) nyilatkozik az alapellátás </a:t>
            </a:r>
            <a:r>
              <a:rPr lang="hu-HU" dirty="0" err="1" smtClean="0"/>
              <a:t>eredménytelenségének</a:t>
            </a:r>
            <a:r>
              <a:rPr lang="hu-HU" dirty="0" smtClean="0"/>
              <a:t> okáról, a gyermek és a szülő együttműködési készségéről,</a:t>
            </a:r>
          </a:p>
          <a:p>
            <a:r>
              <a:rPr lang="hu-HU" dirty="0" smtClean="0"/>
              <a:t>b) megküldi a gyermekjóléti alapellátás során felvett, valamint a Gyermekeink védelmében elnevezésű informatikai rendszerben elkészített adatlapot, környezettanulmányt és gondozási tervet,</a:t>
            </a:r>
          </a:p>
          <a:p>
            <a:r>
              <a:rPr lang="hu-HU" dirty="0" smtClean="0"/>
              <a:t>c) véleményt nyilvánít a gyermek veszélyeztetettségének okáról,</a:t>
            </a:r>
          </a:p>
          <a:p>
            <a:r>
              <a:rPr lang="hu-HU" dirty="0" smtClean="0"/>
              <a:t>d)</a:t>
            </a:r>
          </a:p>
          <a:p>
            <a:r>
              <a:rPr lang="hu-HU" dirty="0" smtClean="0"/>
              <a:t>e) javaslatot tesz a Gyvt. 68. § (3) bekezdése alapján szükséges intézkedésekre.</a:t>
            </a:r>
          </a:p>
          <a:p>
            <a:endParaRPr lang="hu-HU" dirty="0" smtClean="0"/>
          </a:p>
          <a:p>
            <a:endParaRPr lang="hu-HU" dirty="0" smtClean="0"/>
          </a:p>
          <a:p>
            <a:endParaRPr lang="hu-HU" dirty="0" smtClean="0"/>
          </a:p>
        </p:txBody>
      </p:sp>
    </p:spTree>
    <p:extLst>
      <p:ext uri="{BB962C8B-B14F-4D97-AF65-F5344CB8AC3E}">
        <p14:creationId xmlns:p14="http://schemas.microsoft.com/office/powerpoint/2010/main" xmlns="" val="1093132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269869"/>
            <a:ext cx="12192000" cy="6186309"/>
          </a:xfrm>
          <a:prstGeom prst="rect">
            <a:avLst/>
          </a:prstGeom>
        </p:spPr>
        <p:txBody>
          <a:bodyPr wrap="square">
            <a:spAutoFit/>
          </a:bodyPr>
          <a:lstStyle/>
          <a:p>
            <a:r>
              <a:rPr lang="hu-HU" b="1" dirty="0" smtClean="0"/>
              <a:t>Gyvt. 68.§ (3) </a:t>
            </a:r>
            <a:r>
              <a:rPr lang="hu-HU" dirty="0" smtClean="0"/>
              <a:t>A védelembe vétellel egyidejűleg a gyermek gondozásának folyamatos segítése és ellátásának megszervezése, a szülői nevelés támogatása érdekében a gyámhatóság felhívja a gyermekjóléti központot a védelembe vételhez kapcsolódó gyermekjóléti szolgáltatási feladatok esetmenedzselésének ellátására és a veszélyeztetettség okának megszüntetése érdekében intézkedést tesz, így különösen </a:t>
            </a:r>
          </a:p>
          <a:p>
            <a:r>
              <a:rPr lang="hu-HU" dirty="0" smtClean="0"/>
              <a:t>a) kötelezi a szülőt, hogy folyamatosan vegye igénybe a gyermekek napközbeni ellátását, a gyermekek átmeneti gondozását, az </a:t>
            </a:r>
            <a:r>
              <a:rPr lang="hu-HU" dirty="0" err="1" smtClean="0"/>
              <a:t>Nktv</a:t>
            </a:r>
            <a:r>
              <a:rPr lang="hu-HU" dirty="0" smtClean="0"/>
              <a:t>. hatálya alá tartozó iskolaotthonos nevelést-oktatást, illetve kollégiumi ellátást,</a:t>
            </a:r>
          </a:p>
          <a:p>
            <a:r>
              <a:rPr lang="hu-HU" dirty="0" smtClean="0"/>
              <a:t>b) kötelezi a szülőt, hogy gyermekével keressen fel valamely családvédelemmel foglalkozó személyt vagy szervezetet,</a:t>
            </a:r>
          </a:p>
          <a:p>
            <a:r>
              <a:rPr lang="hu-HU" dirty="0" smtClean="0"/>
              <a:t>c) kötelezi a szülőt arra, hogy gyermeke vegye igénybe az egészségügyi szolgáltatásokat,</a:t>
            </a:r>
          </a:p>
          <a:p>
            <a:r>
              <a:rPr lang="hu-HU" dirty="0" smtClean="0"/>
              <a:t>d) kezdeményezi a háziorvosnál - súlyos veszélyeztetettség esetén bármely orvosnál - a betegsége, illetve szenvedélybetegsége következtében állandóan vagy időszakosan kóros elmeállapotú szülő, illetve a gyermekkel együtt élő más hozzátartozó orvosi vizsgálatát,</a:t>
            </a:r>
          </a:p>
          <a:p>
            <a:r>
              <a:rPr lang="hu-HU" dirty="0" smtClean="0"/>
              <a:t>e) intézkedik - az illetékes szervek bevonásával a gyermek egészségét veszélyeztető körülmények megszüntetéséről,</a:t>
            </a:r>
          </a:p>
          <a:p>
            <a:r>
              <a:rPr lang="hu-HU" dirty="0" smtClean="0"/>
              <a:t>f) magatartási szabályokat állapít meg a gyermek számára a kifogásolt magatartás megszüntetése érdekében,</a:t>
            </a:r>
          </a:p>
          <a:p>
            <a:r>
              <a:rPr lang="hu-HU" dirty="0" smtClean="0"/>
              <a:t>g) figyelmezteti a szülőt helytelen életvezetésének, magatartásának következményére, és felszólítja annak megváltoztatására, figyelmezteti továbbá a szülőt az (5) bekezdés szerinti jogkövetkezményre,</a:t>
            </a:r>
          </a:p>
          <a:p>
            <a:r>
              <a:rPr lang="hu-HU" dirty="0" smtClean="0"/>
              <a:t>h) kötelezheti a szülőt és a gyermeket, illetve felkérheti a konfliktusban érintett más személyt arra, hogy a nevelési-oktatási intézményben előforduló erőszak miatt kialakult helyzet vagy más súlyos konfliktushelyzet kezelése érdekében jelenjen meg iskolapszichológusi vizsgálaton, illetve vegye igénybe a konfliktuskezelést segítő szolgáltatást,</a:t>
            </a:r>
          </a:p>
          <a:p>
            <a:r>
              <a:rPr lang="hu-HU" dirty="0" smtClean="0"/>
              <a:t>i) kötelezi a kapcsolattartásra jogosult szülőt, hogy keressen fel valamely családvédelemmel foglalkozó személyt vagy szervezetet,</a:t>
            </a:r>
          </a:p>
          <a:p>
            <a:r>
              <a:rPr lang="hu-HU" dirty="0" smtClean="0"/>
              <a:t>j) figyelmezteti a kapcsolattartásra jogosult szülőt helytelen életvezetésének, magatartásának következményére, felszólítja annak megváltoztatására, valamint tájékoztatja a kapcsolattartás korlátozásának, szüneteltetésének és megvonásának jogszabályi feltételeiről.</a:t>
            </a:r>
            <a:endParaRPr lang="hu-HU" dirty="0"/>
          </a:p>
        </p:txBody>
      </p:sp>
    </p:spTree>
    <p:extLst>
      <p:ext uri="{BB962C8B-B14F-4D97-AF65-F5344CB8AC3E}">
        <p14:creationId xmlns:p14="http://schemas.microsoft.com/office/powerpoint/2010/main" xmlns="" val="3980338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364484"/>
            <a:ext cx="12192000" cy="3970318"/>
          </a:xfrm>
          <a:prstGeom prst="rect">
            <a:avLst/>
          </a:prstGeom>
        </p:spPr>
        <p:txBody>
          <a:bodyPr wrap="square">
            <a:spAutoFit/>
          </a:bodyPr>
          <a:lstStyle/>
          <a:p>
            <a:r>
              <a:rPr lang="hu-HU" b="1" dirty="0" err="1" smtClean="0"/>
              <a:t>Gyer</a:t>
            </a:r>
            <a:r>
              <a:rPr lang="hu-HU" b="1" dirty="0" smtClean="0"/>
              <a:t>. 84.§ (3a) </a:t>
            </a:r>
            <a:r>
              <a:rPr lang="hu-HU" dirty="0" smtClean="0"/>
              <a:t>bekezdés ha a  védelembe vételi eljárás részben vagy egészben a gyermeknek a kapcsolattartással összefüggő veszélyeztetettsége miatt indult, a gyámhivatal megkeresi a kapcsolattartásra jogosult szülő lakó- vagy tartózkodási helye szerinti család- és gyermekjóléti központot a Gyvt. 68. § (3) bekezdésében foglalt intézkedés iránti javaslattétel és a gyermek lakó- vagy tartózkodási helye szerinti család- és gyermekjóléti központtal való együttműködés érdekében.</a:t>
            </a:r>
          </a:p>
          <a:p>
            <a:endParaRPr lang="hu-HU" dirty="0" smtClean="0"/>
          </a:p>
          <a:p>
            <a:r>
              <a:rPr lang="hu-HU" b="1" dirty="0" err="1" smtClean="0"/>
              <a:t>Ákr</a:t>
            </a:r>
            <a:r>
              <a:rPr lang="hu-HU" b="1" dirty="0" smtClean="0"/>
              <a:t>. 62.§ (1) bekezdés ha a döntéshozatalhoz nem elegendőek a rendelkezésre álló adatok,</a:t>
            </a:r>
            <a:r>
              <a:rPr lang="hu-HU" dirty="0" smtClean="0"/>
              <a:t> a hatóság bizonyítási eljárást folytat le.</a:t>
            </a:r>
          </a:p>
          <a:p>
            <a:endParaRPr lang="hu-HU" dirty="0" smtClean="0"/>
          </a:p>
          <a:p>
            <a:r>
              <a:rPr lang="hu-HU" dirty="0" smtClean="0"/>
              <a:t>Az ügyintézési határidő megtartásához szükséges:</a:t>
            </a:r>
          </a:p>
          <a:p>
            <a:r>
              <a:rPr lang="hu-HU" dirty="0" smtClean="0"/>
              <a:t>-	a </a:t>
            </a:r>
            <a:r>
              <a:rPr lang="hu-HU" dirty="0" err="1" smtClean="0"/>
              <a:t>Gyer</a:t>
            </a:r>
            <a:r>
              <a:rPr lang="hu-HU" dirty="0" smtClean="0"/>
              <a:t>. 84.§ (2) bekezdésében foglalt javaslat teljes, hiánytalan előterjesztése a megkereséstől számított 15 napon belül</a:t>
            </a:r>
          </a:p>
          <a:p>
            <a:r>
              <a:rPr lang="hu-HU" dirty="0" smtClean="0"/>
              <a:t>-	szabályszerű tárgyalás megtartása,</a:t>
            </a:r>
          </a:p>
          <a:p>
            <a:r>
              <a:rPr lang="hu-HU" dirty="0" smtClean="0"/>
              <a:t>-	amennyiben fennáll a védelembe vétel szükségessége, indokoltsága – a rendelkezésre álló bizonyítékok alapján – akkor elrendelhető , de ha szükséges a szakértői vélemény beszerzése, amely vizsgálatot a szülő gyermekével önként nem vett igénybe, úgy a szülő a Gyvt. 68.§ (3) bekezdése alapján kötelezhető, hogy a gyermekével jelenjen meg a szakértői vizsgálaton.</a:t>
            </a:r>
            <a:endParaRPr lang="hu-HU" dirty="0"/>
          </a:p>
        </p:txBody>
      </p:sp>
    </p:spTree>
    <p:extLst>
      <p:ext uri="{BB962C8B-B14F-4D97-AF65-F5344CB8AC3E}">
        <p14:creationId xmlns:p14="http://schemas.microsoft.com/office/powerpoint/2010/main" xmlns="" val="8941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135209"/>
            <a:ext cx="12192000" cy="1323439"/>
          </a:xfrm>
          <a:prstGeom prst="rect">
            <a:avLst/>
          </a:prstGeom>
        </p:spPr>
        <p:txBody>
          <a:bodyPr wrap="square">
            <a:spAutoFit/>
          </a:bodyPr>
          <a:lstStyle/>
          <a:p>
            <a:r>
              <a:rPr lang="hu-HU" sz="2000" b="1" dirty="0" smtClean="0"/>
              <a:t>3. Megkeresés keretében KT-t kér a gyámhatóság, időnként részletezi, hogy mire terjedjen ki és előfordul, hogy jövedelemigazolás beszerzésére is felkéri a </a:t>
            </a:r>
            <a:r>
              <a:rPr lang="hu-HU" sz="2000" b="1" dirty="0" err="1" smtClean="0"/>
              <a:t>csgyk</a:t>
            </a:r>
            <a:r>
              <a:rPr lang="hu-HU" sz="2000" b="1" dirty="0" smtClean="0"/>
              <a:t>-t. Nincs jogszabályi felhatalmazás a </a:t>
            </a:r>
            <a:r>
              <a:rPr lang="hu-HU" sz="2000" b="1" dirty="0" err="1" smtClean="0"/>
              <a:t>csgyk-nak</a:t>
            </a:r>
            <a:r>
              <a:rPr lang="hu-HU" sz="2000" b="1" dirty="0" smtClean="0"/>
              <a:t> arra, hogy jövedelemigazolást kérjen.</a:t>
            </a:r>
          </a:p>
          <a:p>
            <a:r>
              <a:rPr lang="hu-HU" sz="2000" b="1" dirty="0" smtClean="0"/>
              <a:t>Milyen jogszabály szerint kéri a gyámhivatal? </a:t>
            </a:r>
            <a:endParaRPr lang="hu-HU" sz="2000" b="1" dirty="0"/>
          </a:p>
        </p:txBody>
      </p:sp>
      <p:sp>
        <p:nvSpPr>
          <p:cNvPr id="3" name="Téglalap 2"/>
          <p:cNvSpPr/>
          <p:nvPr/>
        </p:nvSpPr>
        <p:spPr>
          <a:xfrm>
            <a:off x="0" y="1916286"/>
            <a:ext cx="12192000" cy="4247317"/>
          </a:xfrm>
          <a:prstGeom prst="rect">
            <a:avLst/>
          </a:prstGeom>
        </p:spPr>
        <p:txBody>
          <a:bodyPr wrap="square">
            <a:spAutoFit/>
          </a:bodyPr>
          <a:lstStyle/>
          <a:p>
            <a:r>
              <a:rPr lang="hu-HU" b="1" dirty="0" err="1" smtClean="0"/>
              <a:t>Gyer</a:t>
            </a:r>
            <a:r>
              <a:rPr lang="hu-HU" b="1" dirty="0" smtClean="0"/>
              <a:t>. 9.§ </a:t>
            </a:r>
            <a:r>
              <a:rPr lang="hu-HU" dirty="0" smtClean="0"/>
              <a:t>A gyámhatóság a Gyvt. 130. § (2) bekezdésében meghatározottak alapján részletes környezettanulmányt (helyzetértékelést) készít, illetve ennek készítésére felkérhet más személyt vagy szervet, így különösen a család- és gyermekjóléti szolgálatot és a települési önkormányzat jegyzőjét.</a:t>
            </a:r>
          </a:p>
          <a:p>
            <a:r>
              <a:rPr lang="hu-HU" dirty="0" smtClean="0"/>
              <a:t>(2) A gyámhivatal környezettanulmány (helyzetértékelés) elkészítésére</a:t>
            </a:r>
          </a:p>
          <a:p>
            <a:r>
              <a:rPr lang="hu-HU" dirty="0" smtClean="0"/>
              <a:t>a</a:t>
            </a:r>
            <a:r>
              <a:rPr lang="hu-HU" b="1" dirty="0" smtClean="0"/>
              <a:t>) az örökbefogadhatónak nyilvánításra irányuló eljárás során a család- és gyermekjóléti szolgálatot,</a:t>
            </a:r>
          </a:p>
          <a:p>
            <a:r>
              <a:rPr lang="hu-HU" dirty="0" smtClean="0"/>
              <a:t>b) az örökbefogadás előtti eljárás és az örökbefogadás engedélyezése iránti eljárás során a gyermekvédelmi szakszolgálatot</a:t>
            </a:r>
          </a:p>
          <a:p>
            <a:r>
              <a:rPr lang="hu-HU" dirty="0" smtClean="0"/>
              <a:t>kérheti fel.</a:t>
            </a:r>
          </a:p>
          <a:p>
            <a:r>
              <a:rPr lang="hu-HU" dirty="0" smtClean="0"/>
              <a:t>(3) A környezettanulmány (helyzetértékelés) során felvett jegyzőkönyv az </a:t>
            </a:r>
            <a:r>
              <a:rPr lang="hu-HU" dirty="0" err="1" smtClean="0"/>
              <a:t>Ákr</a:t>
            </a:r>
            <a:r>
              <a:rPr lang="hu-HU" dirty="0" smtClean="0"/>
              <a:t>.-</a:t>
            </a:r>
            <a:r>
              <a:rPr lang="hu-HU" dirty="0" err="1" smtClean="0"/>
              <a:t>ben</a:t>
            </a:r>
            <a:r>
              <a:rPr lang="hu-HU" dirty="0" smtClean="0"/>
              <a:t> foglaltakon kívül tartalmazza</a:t>
            </a:r>
          </a:p>
          <a:p>
            <a:r>
              <a:rPr lang="hu-HU" dirty="0" smtClean="0"/>
              <a:t>a) a gyermek</a:t>
            </a:r>
          </a:p>
          <a:p>
            <a:r>
              <a:rPr lang="hu-HU" dirty="0" err="1" smtClean="0"/>
              <a:t>aa</a:t>
            </a:r>
            <a:r>
              <a:rPr lang="hu-HU" dirty="0" smtClean="0"/>
              <a:t>) lakóhelyén </a:t>
            </a:r>
            <a:r>
              <a:rPr lang="hu-HU" dirty="0" err="1" smtClean="0"/>
              <a:t>életvitelszerűen</a:t>
            </a:r>
            <a:r>
              <a:rPr lang="hu-HU" dirty="0" smtClean="0"/>
              <a:t> tartózkodó hozzátartozók vagy más személyek elérhetőségére vonatkozó adatokat,</a:t>
            </a:r>
          </a:p>
          <a:p>
            <a:r>
              <a:rPr lang="hu-HU" dirty="0" smtClean="0"/>
              <a:t>ab) gondozásának, nevelésének szempontjából jelentőséggel bíró, a jegyzőkönyv felvételénél jelenlévő személyek elérhetőségére vonatkozó adatokat,</a:t>
            </a:r>
          </a:p>
          <a:p>
            <a:r>
              <a:rPr lang="hu-HU" dirty="0" err="1" smtClean="0"/>
              <a:t>ac</a:t>
            </a:r>
            <a:r>
              <a:rPr lang="hu-HU" dirty="0" smtClean="0"/>
              <a:t>) háziorvosának, védőnőjének, amennyiben óvodai, iskolai nevelésben részesül, a közoktatási intézmény vezetőjének elérhetőségére vonatkozó adatokat,</a:t>
            </a:r>
          </a:p>
          <a:p>
            <a:r>
              <a:rPr lang="hu-HU" dirty="0" smtClean="0"/>
              <a:t>ad) </a:t>
            </a:r>
            <a:r>
              <a:rPr lang="hu-HU" b="1" dirty="0" smtClean="0"/>
              <a:t>ügyének szempontjából lényeges megállapításokat, a család körülményeinek értékelését</a:t>
            </a:r>
            <a:r>
              <a:rPr lang="hu-HU" dirty="0" smtClean="0"/>
              <a:t>;</a:t>
            </a:r>
            <a:endParaRPr lang="hu-HU" dirty="0"/>
          </a:p>
        </p:txBody>
      </p:sp>
    </p:spTree>
    <p:extLst>
      <p:ext uri="{BB962C8B-B14F-4D97-AF65-F5344CB8AC3E}">
        <p14:creationId xmlns:p14="http://schemas.microsoft.com/office/powerpoint/2010/main" xmlns="" val="1144425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3" name="Téglalap 2"/>
          <p:cNvSpPr/>
          <p:nvPr/>
        </p:nvSpPr>
        <p:spPr>
          <a:xfrm>
            <a:off x="0" y="432312"/>
            <a:ext cx="12192000" cy="5355312"/>
          </a:xfrm>
          <a:prstGeom prst="rect">
            <a:avLst/>
          </a:prstGeom>
        </p:spPr>
        <p:txBody>
          <a:bodyPr wrap="square">
            <a:spAutoFit/>
          </a:bodyPr>
          <a:lstStyle/>
          <a:p>
            <a:r>
              <a:rPr lang="hu-HU" dirty="0" smtClean="0"/>
              <a:t>b) a gondnoksággal érintett személy</a:t>
            </a:r>
          </a:p>
          <a:p>
            <a:r>
              <a:rPr lang="hu-HU" dirty="0" err="1" smtClean="0"/>
              <a:t>ba</a:t>
            </a:r>
            <a:r>
              <a:rPr lang="hu-HU" dirty="0" smtClean="0"/>
              <a:t>) életvitele, gondozása szempontjából jelentőséggel bíró, a jegyzőkönyv felvételénél jelenlévő személyek elérhetőségére vonatkozó adatokat,</a:t>
            </a:r>
          </a:p>
          <a:p>
            <a:r>
              <a:rPr lang="hu-HU" dirty="0" err="1" smtClean="0"/>
              <a:t>bb</a:t>
            </a:r>
            <a:r>
              <a:rPr lang="hu-HU" dirty="0" smtClean="0"/>
              <a:t>) háziorvosának, pszichiáter szakorvosának elérhetőségére vonatkozó adatokat,</a:t>
            </a:r>
          </a:p>
          <a:p>
            <a:r>
              <a:rPr lang="hu-HU" dirty="0" err="1" smtClean="0"/>
              <a:t>bc</a:t>
            </a:r>
            <a:r>
              <a:rPr lang="hu-HU" dirty="0" smtClean="0"/>
              <a:t>) által igénybe vett szociális intézmény vezetőjének elérhetőségére vonatkozó adatokat,</a:t>
            </a:r>
          </a:p>
          <a:p>
            <a:r>
              <a:rPr lang="hu-HU" dirty="0" err="1" smtClean="0"/>
              <a:t>bd</a:t>
            </a:r>
            <a:r>
              <a:rPr lang="hu-HU" dirty="0" smtClean="0"/>
              <a:t>) anyagi és szociális körülményeit,</a:t>
            </a:r>
          </a:p>
          <a:p>
            <a:r>
              <a:rPr lang="hu-HU" dirty="0" smtClean="0"/>
              <a:t>be) ügyének szempontjából lényeges megállapításokat.</a:t>
            </a:r>
          </a:p>
          <a:p>
            <a:endParaRPr lang="hu-HU" dirty="0" smtClean="0"/>
          </a:p>
          <a:p>
            <a:r>
              <a:rPr lang="hu-HU" b="1" dirty="0" err="1" smtClean="0"/>
              <a:t>Gyer</a:t>
            </a:r>
            <a:r>
              <a:rPr lang="hu-HU" b="1" dirty="0" smtClean="0"/>
              <a:t>. 84.§ (2) </a:t>
            </a:r>
            <a:r>
              <a:rPr lang="hu-HU" dirty="0" smtClean="0"/>
              <a:t>A család- és gyermekjóléti központ a javaslatára indult </a:t>
            </a:r>
            <a:r>
              <a:rPr lang="hu-HU" b="1" dirty="0" smtClean="0"/>
              <a:t>védelembe vétel iránti eljárás során</a:t>
            </a:r>
          </a:p>
          <a:p>
            <a:r>
              <a:rPr lang="hu-HU" dirty="0" smtClean="0"/>
              <a:t>b) </a:t>
            </a:r>
            <a:r>
              <a:rPr lang="hu-HU" b="1" dirty="0" smtClean="0"/>
              <a:t>megküldi a gyermekjóléti alapellátás során </a:t>
            </a:r>
            <a:r>
              <a:rPr lang="hu-HU" dirty="0" smtClean="0"/>
              <a:t>felvett, valamint a Gyermekeink védelmében elnevezésű informatikai rendszerben </a:t>
            </a:r>
            <a:r>
              <a:rPr lang="hu-HU" b="1" dirty="0" smtClean="0"/>
              <a:t>elkészített </a:t>
            </a:r>
            <a:r>
              <a:rPr lang="hu-HU" dirty="0" smtClean="0"/>
              <a:t>adatlapot, </a:t>
            </a:r>
            <a:r>
              <a:rPr lang="hu-HU" b="1" dirty="0" smtClean="0"/>
              <a:t>környezettanulmányt</a:t>
            </a:r>
            <a:r>
              <a:rPr lang="hu-HU" dirty="0" smtClean="0"/>
              <a:t> és gondozási tervet,</a:t>
            </a:r>
          </a:p>
          <a:p>
            <a:endParaRPr lang="hu-HU" dirty="0" smtClean="0"/>
          </a:p>
          <a:p>
            <a:r>
              <a:rPr lang="hu-HU" b="1" dirty="0" err="1" smtClean="0"/>
              <a:t>Gyer</a:t>
            </a:r>
            <a:r>
              <a:rPr lang="hu-HU" b="1" dirty="0" smtClean="0"/>
              <a:t>. 92.§ (1) a) ab) </a:t>
            </a:r>
            <a:r>
              <a:rPr lang="hu-HU" dirty="0" smtClean="0"/>
              <a:t>A </a:t>
            </a:r>
            <a:r>
              <a:rPr lang="hu-HU" b="1" dirty="0" err="1" smtClean="0"/>
              <a:t>családbafogadás</a:t>
            </a:r>
            <a:r>
              <a:rPr lang="hu-HU" b="1" dirty="0" smtClean="0"/>
              <a:t> iránti eljárás során a gyámhivatal</a:t>
            </a:r>
          </a:p>
          <a:p>
            <a:r>
              <a:rPr lang="hu-HU" dirty="0" smtClean="0"/>
              <a:t>a) az eljárás megindulását követően</a:t>
            </a:r>
          </a:p>
          <a:p>
            <a:r>
              <a:rPr lang="hu-HU" dirty="0" smtClean="0"/>
              <a:t>ab) </a:t>
            </a:r>
            <a:r>
              <a:rPr lang="hu-HU" b="1" dirty="0" smtClean="0"/>
              <a:t>intézkedik a környezettanulmány beszerzése érdekében, ha azt nem a gyámhivatal végzi el,</a:t>
            </a:r>
          </a:p>
          <a:p>
            <a:endParaRPr lang="hu-HU" dirty="0" smtClean="0"/>
          </a:p>
          <a:p>
            <a:r>
              <a:rPr lang="hu-HU" b="1" dirty="0" err="1" smtClean="0"/>
              <a:t>Gyer</a:t>
            </a:r>
            <a:r>
              <a:rPr lang="hu-HU" b="1" dirty="0" smtClean="0"/>
              <a:t>. 98.§ (1) b) Az ideiglenes hatályú elhelyezés felülvizsgálata során az illetékes gyámhivatal</a:t>
            </a:r>
          </a:p>
          <a:p>
            <a:r>
              <a:rPr lang="hu-HU" dirty="0" smtClean="0"/>
              <a:t>a) meghallgatja a Gyvt. 128. §-</a:t>
            </a:r>
            <a:r>
              <a:rPr lang="hu-HU" dirty="0" err="1" smtClean="0"/>
              <a:t>ában</a:t>
            </a:r>
            <a:r>
              <a:rPr lang="hu-HU" dirty="0" smtClean="0"/>
              <a:t> meghatározott személyeket,</a:t>
            </a:r>
          </a:p>
          <a:p>
            <a:r>
              <a:rPr lang="hu-HU" dirty="0" smtClean="0"/>
              <a:t>b) </a:t>
            </a:r>
            <a:r>
              <a:rPr lang="hu-HU" b="1" dirty="0" smtClean="0"/>
              <a:t>környezettanulmányt készít vagy szerez be,</a:t>
            </a:r>
            <a:endParaRPr lang="hu-HU" b="1" dirty="0"/>
          </a:p>
        </p:txBody>
      </p:sp>
    </p:spTree>
    <p:extLst>
      <p:ext uri="{BB962C8B-B14F-4D97-AF65-F5344CB8AC3E}">
        <p14:creationId xmlns:p14="http://schemas.microsoft.com/office/powerpoint/2010/main" xmlns="" val="3313138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87000">
              <a:schemeClr val="accent1">
                <a:lumMod val="60000"/>
                <a:lumOff val="40000"/>
              </a:schemeClr>
            </a:gs>
            <a:gs pos="100000">
              <a:schemeClr val="accent1">
                <a:lumMod val="60000"/>
                <a:lumOff val="40000"/>
              </a:schemeClr>
            </a:gs>
            <a:gs pos="100000">
              <a:schemeClr val="accent1">
                <a:lumMod val="60000"/>
                <a:lumOff val="40000"/>
              </a:schemeClr>
            </a:gs>
          </a:gsLst>
          <a:lin ang="5400000" scaled="1"/>
        </a:gradFill>
        <a:effectLst/>
      </p:bgPr>
    </p:bg>
    <p:spTree>
      <p:nvGrpSpPr>
        <p:cNvPr id="1" name=""/>
        <p:cNvGrpSpPr/>
        <p:nvPr/>
      </p:nvGrpSpPr>
      <p:grpSpPr>
        <a:xfrm>
          <a:off x="0" y="0"/>
          <a:ext cx="0" cy="0"/>
          <a:chOff x="0" y="0"/>
          <a:chExt cx="0" cy="0"/>
        </a:xfrm>
      </p:grpSpPr>
      <p:sp>
        <p:nvSpPr>
          <p:cNvPr id="2" name="Téglalap 1"/>
          <p:cNvSpPr/>
          <p:nvPr/>
        </p:nvSpPr>
        <p:spPr>
          <a:xfrm>
            <a:off x="0" y="0"/>
            <a:ext cx="12235543" cy="3693319"/>
          </a:xfrm>
          <a:prstGeom prst="rect">
            <a:avLst/>
          </a:prstGeom>
        </p:spPr>
        <p:txBody>
          <a:bodyPr wrap="square">
            <a:spAutoFit/>
          </a:bodyPr>
          <a:lstStyle/>
          <a:p>
            <a:endParaRPr lang="hu-HU" dirty="0" smtClean="0"/>
          </a:p>
          <a:p>
            <a:r>
              <a:rPr lang="hu-HU" b="1" dirty="0" err="1" smtClean="0"/>
              <a:t>Gyer</a:t>
            </a:r>
            <a:r>
              <a:rPr lang="hu-HU" b="1" dirty="0" smtClean="0"/>
              <a:t>. 100.§ (2) b) </a:t>
            </a:r>
            <a:r>
              <a:rPr lang="hu-HU" b="1" dirty="0" err="1" smtClean="0"/>
              <a:t>ba</a:t>
            </a:r>
            <a:r>
              <a:rPr lang="hu-HU" b="1" dirty="0" smtClean="0"/>
              <a:t>)  A gyámhivatal - a kísérő nélküli kiskorú kivételével - a gyermek nevelésbe vételére irányuló eljárása során </a:t>
            </a:r>
            <a:r>
              <a:rPr lang="hu-HU" dirty="0" smtClean="0"/>
              <a:t>feltárja azokat a körülményeket, amelyek a szülőt akadályozzák a gyermek nevelésében és a veszélyeztetettség elhárításában, így különösen a szülők, más családtagok személyiségével, egészségi állapotával, a gyermekhez fűződő viszonyával, életvitelével és szociális helyzetével kapcsolatos lényeges körülményeket, valamint tájékozódik a gyermek vagyoni helyzetéről, ennek érdekében</a:t>
            </a:r>
          </a:p>
          <a:p>
            <a:r>
              <a:rPr lang="hu-HU" dirty="0" smtClean="0"/>
              <a:t>a) lehetőség szerint meghallgatja a szülőt, kivéve, ha a bíróság megszüntette a szülő szülői felügyeleti jogát,</a:t>
            </a:r>
          </a:p>
          <a:p>
            <a:r>
              <a:rPr lang="hu-HU" b="1" dirty="0" smtClean="0"/>
              <a:t>b) megkeresi</a:t>
            </a:r>
          </a:p>
          <a:p>
            <a:r>
              <a:rPr lang="hu-HU" b="1" dirty="0" err="1" smtClean="0"/>
              <a:t>ba</a:t>
            </a:r>
            <a:r>
              <a:rPr lang="hu-HU" b="1" dirty="0" smtClean="0"/>
              <a:t>) a család- és gyermekjóléti központot, hogy végezzen környezettanulmányt,</a:t>
            </a:r>
            <a:r>
              <a:rPr lang="hu-HU" dirty="0" smtClean="0"/>
              <a:t> küldje meg az előzményi iratokat és tegyen javaslatot a nevelésbe vétel tárgyában, és</a:t>
            </a:r>
          </a:p>
          <a:p>
            <a:endParaRPr lang="hu-HU" dirty="0" smtClean="0"/>
          </a:p>
          <a:p>
            <a:r>
              <a:rPr lang="hu-HU" b="1" dirty="0" smtClean="0"/>
              <a:t>Gyvt. 130.§ (1) Ha az eljáró szerv a kérelmező vagyoni, szociális, egészségügyi, kulturális, lakás- vagy egyéb körülményeinek tisztázására helyszíni szemlét tart, az ügyre vonatkozó lényeges nyilatkozatokat és a megállapításokat jegyzőkönyvben (a továbbiakban: környezettanulmány) rögzíti</a:t>
            </a:r>
            <a:r>
              <a:rPr lang="hu-HU" dirty="0" smtClean="0"/>
              <a:t>.</a:t>
            </a:r>
            <a:endParaRPr lang="hu-HU" dirty="0"/>
          </a:p>
        </p:txBody>
      </p:sp>
    </p:spTree>
    <p:extLst>
      <p:ext uri="{BB962C8B-B14F-4D97-AF65-F5344CB8AC3E}">
        <p14:creationId xmlns:p14="http://schemas.microsoft.com/office/powerpoint/2010/main" xmlns="" val="1970722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5925</Words>
  <Application>Microsoft Office PowerPoint</Application>
  <PresentationFormat>Egyéni</PresentationFormat>
  <Paragraphs>296</Paragraphs>
  <Slides>32</Slides>
  <Notes>0</Notes>
  <HiddenSlides>0</HiddenSlides>
  <MMClips>0</MMClips>
  <ScaleCrop>false</ScaleCrop>
  <HeadingPairs>
    <vt:vector size="4" baseType="variant">
      <vt:variant>
        <vt:lpstr>Téma</vt:lpstr>
      </vt:variant>
      <vt:variant>
        <vt:i4>1</vt:i4>
      </vt:variant>
      <vt:variant>
        <vt:lpstr>Diacímek</vt:lpstr>
      </vt:variant>
      <vt:variant>
        <vt:i4>32</vt:i4>
      </vt:variant>
    </vt:vector>
  </HeadingPairs>
  <TitlesOfParts>
    <vt:vector size="33" baseType="lpstr">
      <vt:lpstr>Office-téma</vt:lpstr>
      <vt:lpstr>1. dia</vt:lpstr>
      <vt:lpstr>2. dia</vt:lpstr>
      <vt:lpstr>3. dia</vt:lpstr>
      <vt:lpstr>4. dia</vt:lpstr>
      <vt:lpstr>5. dia</vt:lpstr>
      <vt:lpstr>6. dia</vt:lpstr>
      <vt:lpstr>7. dia</vt:lpstr>
      <vt:lpstr>8. dia</vt:lpstr>
      <vt:lpstr>9. dia</vt:lpstr>
      <vt:lpstr>10. dia</vt:lpstr>
      <vt:lpstr>11. dia</vt:lpstr>
      <vt:lpstr>12. dia</vt:lpstr>
      <vt:lpstr>13. dia</vt:lpstr>
      <vt:lpstr>14. dia</vt:lpstr>
      <vt:lpstr>15. dia</vt:lpstr>
      <vt:lpstr>16. dia</vt:lpstr>
      <vt:lpstr>17. dia</vt:lpstr>
      <vt:lpstr>18. dia</vt:lpstr>
      <vt:lpstr>19. dia</vt:lpstr>
      <vt:lpstr>20. dia</vt:lpstr>
      <vt:lpstr>21. dia</vt:lpstr>
      <vt:lpstr>22. dia</vt:lpstr>
      <vt:lpstr>23. dia</vt:lpstr>
      <vt:lpstr>24. dia</vt:lpstr>
      <vt:lpstr>25. dia</vt:lpstr>
      <vt:lpstr>26. dia</vt:lpstr>
      <vt:lpstr>27. dia</vt:lpstr>
      <vt:lpstr>28. dia</vt:lpstr>
      <vt:lpstr>29. dia</vt:lpstr>
      <vt:lpstr>30. dia</vt:lpstr>
      <vt:lpstr>31. dia</vt:lpstr>
      <vt:lpstr>32.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User</dc:creator>
  <cp:lastModifiedBy>Papp Krisztina</cp:lastModifiedBy>
  <cp:revision>13</cp:revision>
  <dcterms:created xsi:type="dcterms:W3CDTF">2023-03-27T18:42:36Z</dcterms:created>
  <dcterms:modified xsi:type="dcterms:W3CDTF">2023-04-27T12:28:12Z</dcterms:modified>
</cp:coreProperties>
</file>