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5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71" r:id="rId3"/>
    <p:sldId id="270" r:id="rId4"/>
    <p:sldId id="303" r:id="rId5"/>
    <p:sldId id="277" r:id="rId6"/>
    <p:sldId id="279" r:id="rId7"/>
    <p:sldId id="280" r:id="rId8"/>
    <p:sldId id="302" r:id="rId9"/>
    <p:sldId id="281" r:id="rId10"/>
    <p:sldId id="282" r:id="rId11"/>
    <p:sldId id="283" r:id="rId12"/>
    <p:sldId id="284" r:id="rId13"/>
    <p:sldId id="285" r:id="rId14"/>
    <p:sldId id="287" r:id="rId15"/>
    <p:sldId id="289" r:id="rId16"/>
    <p:sldId id="290" r:id="rId17"/>
    <p:sldId id="278" r:id="rId18"/>
    <p:sldId id="299" r:id="rId19"/>
    <p:sldId id="293" r:id="rId20"/>
    <p:sldId id="291" r:id="rId21"/>
    <p:sldId id="296" r:id="rId22"/>
    <p:sldId id="300" r:id="rId23"/>
    <p:sldId id="295" r:id="rId24"/>
    <p:sldId id="292" r:id="rId25"/>
    <p:sldId id="306" r:id="rId26"/>
    <p:sldId id="263" r:id="rId27"/>
    <p:sldId id="301" r:id="rId28"/>
    <p:sldId id="297" r:id="rId29"/>
    <p:sldId id="305" r:id="rId30"/>
    <p:sldId id="304" r:id="rId31"/>
    <p:sldId id="298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258" r:id="rId41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78266" autoAdjust="0"/>
  </p:normalViewPr>
  <p:slideViewPr>
    <p:cSldViewPr snapToObjects="1">
      <p:cViewPr varScale="1">
        <p:scale>
          <a:sx n="61" d="100"/>
          <a:sy n="61" d="100"/>
        </p:scale>
        <p:origin x="134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E34F4-F23F-453C-AF81-3158D2E5FE37}" type="datetimeFigureOut">
              <a:rPr lang="hu-HU" smtClean="0"/>
              <a:t>2023. 10. 09.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2DCE4-2B87-483C-B8CA-4B7D10226A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3222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2023. 10. 09.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936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34000" y="1600200"/>
            <a:ext cx="33528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4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2023. 10. 09.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  <p:sldLayoutId id="2147483671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Q_4ivKN29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kEtt0Iv7LY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fkEtt0Iv7LY" TargetMode="Externa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k.oszk.hu/06000/06044/" TargetMode="Externa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hyperlink" Target="mailto:bianka.botka@bm.gov.hu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4" y="1412776"/>
            <a:ext cx="7560840" cy="1152128"/>
          </a:xfrm>
        </p:spPr>
        <p:txBody>
          <a:bodyPr/>
          <a:lstStyle/>
          <a:p>
            <a:pPr algn="ctr"/>
            <a:br>
              <a:rPr lang="hu-HU" sz="2000" dirty="0"/>
            </a:br>
            <a:br>
              <a:rPr lang="hu-HU" sz="2000" dirty="0"/>
            </a:br>
            <a:r>
              <a:rPr lang="hu-HU" sz="2000" dirty="0"/>
              <a:t>Fogvatartottak </a:t>
            </a:r>
            <a:r>
              <a:rPr lang="hu-HU" sz="2000" dirty="0" err="1"/>
              <a:t>reintegrációja</a:t>
            </a:r>
            <a:br>
              <a:rPr lang="hu-HU" sz="2000" dirty="0"/>
            </a:br>
            <a:br>
              <a:rPr lang="hu-HU" sz="2000" b="0" dirty="0"/>
            </a:br>
            <a:br>
              <a:rPr lang="hu-HU" sz="2000" b="0" dirty="0"/>
            </a:br>
            <a:br>
              <a:rPr lang="hu-HU" sz="2000" dirty="0"/>
            </a:br>
            <a:endParaRPr lang="hu-HU" sz="2000" dirty="0"/>
          </a:p>
        </p:txBody>
      </p:sp>
      <p:pic>
        <p:nvPicPr>
          <p:cNvPr id="3" name="Kép 2" descr="TETT_logo_szines_szlogen_nelk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1" y="6101767"/>
            <a:ext cx="7239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95191" y="60500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2023. OKTÓBER 09.</a:t>
            </a:r>
          </a:p>
        </p:txBody>
      </p:sp>
      <p:sp>
        <p:nvSpPr>
          <p:cNvPr id="5" name="Téglalap 4"/>
          <p:cNvSpPr/>
          <p:nvPr/>
        </p:nvSpPr>
        <p:spPr>
          <a:xfrm>
            <a:off x="328736" y="4293097"/>
            <a:ext cx="4836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Botka Bianka</a:t>
            </a:r>
          </a:p>
          <a:p>
            <a:r>
              <a:rPr lang="hu-HU" sz="1600" b="1" dirty="0">
                <a:solidFill>
                  <a:schemeClr val="bg1"/>
                </a:solidFill>
              </a:rPr>
              <a:t>osztályvezető</a:t>
            </a:r>
          </a:p>
        </p:txBody>
      </p:sp>
      <p:sp>
        <p:nvSpPr>
          <p:cNvPr id="7" name="Téglalap 6"/>
          <p:cNvSpPr/>
          <p:nvPr/>
        </p:nvSpPr>
        <p:spPr>
          <a:xfrm>
            <a:off x="328736" y="148832"/>
            <a:ext cx="8491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dirty="0">
                <a:solidFill>
                  <a:prstClr val="white"/>
                </a:solidFill>
              </a:rPr>
              <a:t>EFOP-1.3.3-16-2016-00001 „</a:t>
            </a:r>
            <a:r>
              <a:rPr lang="hu-HU" i="1" dirty="0">
                <a:solidFill>
                  <a:prstClr val="white"/>
                </a:solidFill>
              </a:rPr>
              <a:t>Fogvatartottak </a:t>
            </a:r>
            <a:r>
              <a:rPr lang="hu-HU" i="1" dirty="0" err="1">
                <a:solidFill>
                  <a:prstClr val="white"/>
                </a:solidFill>
              </a:rPr>
              <a:t>reintegrációja</a:t>
            </a:r>
            <a:r>
              <a:rPr lang="hu-HU" i="1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253-FBA3-3316-5F72-80563452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Büntetés-végrehajtási szervezet </a:t>
            </a:r>
            <a:r>
              <a:rPr lang="hu-HU" sz="2400" dirty="0" err="1"/>
              <a:t>reintegrációs</a:t>
            </a:r>
            <a:r>
              <a:rPr lang="hu-HU" sz="2400" dirty="0"/>
              <a:t> tevékenysége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960B58-5893-1E4B-A98C-677BE4A05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268760"/>
            <a:ext cx="8507289" cy="51411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2400" b="1" dirty="0">
                <a:effectLst/>
              </a:rPr>
              <a:t>Sajátos kezelési igényű elítéltek számára kialakított részlegek</a:t>
            </a:r>
          </a:p>
          <a:p>
            <a:pPr marL="0" indent="0">
              <a:buNone/>
            </a:pPr>
            <a:endParaRPr lang="hu-HU" sz="2400" dirty="0">
              <a:effectLst/>
            </a:endParaRPr>
          </a:p>
          <a:p>
            <a:pPr marL="0" indent="0" algn="just">
              <a:buNone/>
            </a:pPr>
            <a:r>
              <a:rPr lang="hu-HU" sz="2400" b="1" dirty="0">
                <a:effectLst/>
              </a:rPr>
              <a:t>Gyógyító-terápiás részleg: (</a:t>
            </a:r>
            <a:r>
              <a:rPr lang="hu-HU" sz="2400" dirty="0">
                <a:effectLst/>
              </a:rPr>
              <a:t>az IMEI-ben végzett kivizsgálás után) az az elítélt,</a:t>
            </a:r>
          </a:p>
          <a:p>
            <a:pPr algn="just"/>
            <a:r>
              <a:rPr lang="hu-HU" sz="2400" i="1" dirty="0">
                <a:effectLst/>
              </a:rPr>
              <a:t>a) </a:t>
            </a:r>
            <a:r>
              <a:rPr lang="hu-HU" sz="2400" dirty="0">
                <a:effectLst/>
              </a:rPr>
              <a:t>akinek korlátozott beszámítási képességét állapították meg,</a:t>
            </a:r>
          </a:p>
          <a:p>
            <a:pPr algn="just"/>
            <a:r>
              <a:rPr lang="hu-HU" sz="2400" i="1" dirty="0">
                <a:effectLst/>
              </a:rPr>
              <a:t>b) </a:t>
            </a:r>
            <a:r>
              <a:rPr lang="hu-HU" sz="2400" dirty="0">
                <a:effectLst/>
              </a:rPr>
              <a:t>akit a szabadságvesztés végrehajtása alatti időben – kóros elmeállapota miatt – az IMEI-ben kezeltek, és elmeállapota olyan mértékben javult, hogy az a szabadságvesztés folytatását nem akadályozza,</a:t>
            </a:r>
          </a:p>
          <a:p>
            <a:pPr algn="just"/>
            <a:r>
              <a:rPr lang="hu-HU" sz="2400" i="1" dirty="0">
                <a:effectLst/>
              </a:rPr>
              <a:t>c) </a:t>
            </a:r>
            <a:r>
              <a:rPr lang="hu-HU" sz="2400" dirty="0">
                <a:effectLst/>
              </a:rPr>
              <a:t>akinek a személyiségzavar jellege, vagy annak súlyossága miatt a gyógyító-terápiás részlegen való elhelyezése indokolt.</a:t>
            </a:r>
          </a:p>
          <a:p>
            <a:pPr marL="0" indent="0" algn="ctr">
              <a:buNone/>
            </a:pPr>
            <a:endParaRPr lang="hu-HU" sz="2400" dirty="0"/>
          </a:p>
          <a:p>
            <a:pPr marL="0" indent="0" algn="ctr">
              <a:buNone/>
            </a:pPr>
            <a:endParaRPr lang="hu-HU" sz="2400" dirty="0"/>
          </a:p>
          <a:p>
            <a:pPr marL="0" indent="0" algn="ctr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16209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253-FBA3-3316-5F72-80563452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Büntetés-végrehajtási szervezet </a:t>
            </a:r>
            <a:r>
              <a:rPr lang="hu-HU" sz="2400" dirty="0" err="1"/>
              <a:t>reintegrációs</a:t>
            </a:r>
            <a:r>
              <a:rPr lang="hu-HU" sz="2400" dirty="0"/>
              <a:t> tevékenysége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960B58-5893-1E4B-A98C-677BE4A05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8238811" cy="411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>
                <a:effectLst/>
              </a:rPr>
              <a:t>Sajátos kezelési igényű elítéltek számára kialakított részlegek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 err="1"/>
              <a:t>Pszichoszociális</a:t>
            </a:r>
            <a:r>
              <a:rPr lang="hu-HU" b="1" dirty="0"/>
              <a:t> részleg:</a:t>
            </a:r>
            <a:endParaRPr lang="hu-HU" b="1" dirty="0">
              <a:effectLst/>
            </a:endParaRPr>
          </a:p>
          <a:p>
            <a:pPr marL="0" indent="0">
              <a:buNone/>
            </a:pPr>
            <a:r>
              <a:rPr lang="hu-HU" dirty="0"/>
              <a:t>Ha az elítélt személyiségzavarban szenved, vagy mentális állapota miatt különleges gondozást igényel, de a gyógyító-terápiás részlegre helyezés feltételei nem állnak fenn.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7511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253-FBA3-3316-5F72-80563452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Büntetés-végrehajtási szervezet </a:t>
            </a:r>
            <a:r>
              <a:rPr lang="hu-HU" sz="2400" dirty="0" err="1"/>
              <a:t>reintegrációs</a:t>
            </a:r>
            <a:r>
              <a:rPr lang="hu-HU" sz="2400" dirty="0"/>
              <a:t> tevékenysége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960B58-5893-1E4B-A98C-677BE4A05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8238811" cy="4114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b="1" dirty="0">
                <a:effectLst/>
              </a:rPr>
              <a:t>Sajátos kezelési igényű elítéltek számára kialakított részlegek</a:t>
            </a:r>
          </a:p>
          <a:p>
            <a:pPr marL="0" indent="0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b="1" dirty="0"/>
              <a:t>Drogprevenciós részleg:</a:t>
            </a:r>
          </a:p>
          <a:p>
            <a:pPr marL="0" indent="0" algn="just">
              <a:buNone/>
            </a:pPr>
            <a:r>
              <a:rPr lang="hu-HU" dirty="0"/>
              <a:t>az az elítélt helyezhető el, aki írásban nyilatkozik arról, hogy a kábítószer-mentesség ellenőrzése érdekében aláveti magát rendszeres vizsgálatoknak, és azokhoz vizsgálati anyagot (testváladékot) szolgáltat.</a:t>
            </a:r>
          </a:p>
          <a:p>
            <a:pPr marL="0" indent="0" algn="ctr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2924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253-FBA3-3316-5F72-80563452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Büntetés-végrehajtási szervezet </a:t>
            </a:r>
            <a:r>
              <a:rPr lang="hu-HU" sz="2400" dirty="0" err="1"/>
              <a:t>reintegrációs</a:t>
            </a:r>
            <a:r>
              <a:rPr lang="hu-HU" sz="2400" dirty="0"/>
              <a:t> tevékenysége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960B58-5893-1E4B-A98C-677BE4A05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8238811" cy="411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>
                <a:effectLst/>
              </a:rPr>
              <a:t>Sajátos kezelési igényű elítéltek számára kialakított részlegek</a:t>
            </a:r>
          </a:p>
          <a:p>
            <a:pPr marL="0" indent="0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b="1" dirty="0"/>
              <a:t>Alacsony biztonsági kockázatú részleg:</a:t>
            </a:r>
          </a:p>
          <a:p>
            <a:pPr marL="0" indent="0" algn="just">
              <a:buNone/>
            </a:pPr>
            <a:r>
              <a:rPr lang="hu-HU" dirty="0"/>
              <a:t> az az elítélt helyezhető el, akinek biztonsági kockázati besorolása alapján a </a:t>
            </a:r>
            <a:r>
              <a:rPr lang="hu-HU" dirty="0" err="1"/>
              <a:t>fogvatartása</a:t>
            </a:r>
            <a:r>
              <a:rPr lang="hu-HU" dirty="0"/>
              <a:t> nem igényli magas szintű biztonsági védelmi eszközök alkalmazását.</a:t>
            </a:r>
          </a:p>
        </p:txBody>
      </p:sp>
    </p:spTree>
    <p:extLst>
      <p:ext uri="{BB962C8B-B14F-4D97-AF65-F5344CB8AC3E}">
        <p14:creationId xmlns:p14="http://schemas.microsoft.com/office/powerpoint/2010/main" val="3839635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253-FBA3-3316-5F72-80563452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Büntetés-végrehajtási szervezet </a:t>
            </a:r>
            <a:r>
              <a:rPr lang="hu-HU" sz="2400" dirty="0" err="1"/>
              <a:t>reintegrációs</a:t>
            </a:r>
            <a:r>
              <a:rPr lang="hu-HU" sz="2400" dirty="0"/>
              <a:t> tevékenysége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960B58-5893-1E4B-A98C-677BE4A05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8238811" cy="411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>
                <a:effectLst/>
              </a:rPr>
              <a:t>Sajátos kezelési igényű elítéltek számára kialakított részlegek</a:t>
            </a:r>
          </a:p>
          <a:p>
            <a:pPr marL="0" indent="0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b="1" dirty="0"/>
              <a:t>Vallási részleg:</a:t>
            </a:r>
          </a:p>
          <a:p>
            <a:pPr marL="0" indent="0" algn="just">
              <a:buNone/>
            </a:pPr>
            <a:r>
              <a:rPr lang="hu-HU" dirty="0"/>
              <a:t>A </a:t>
            </a:r>
            <a:r>
              <a:rPr lang="hu-HU" dirty="0" err="1"/>
              <a:t>bv</a:t>
            </a:r>
            <a:r>
              <a:rPr lang="hu-HU" dirty="0"/>
              <a:t>. intézet és a jogi személyiséggel rendelkező vallási közösség együttműködési megállapodása alapján hozható létre a vallásgyakorlás és a családi kapcsolattartás erősítése céljából.</a:t>
            </a:r>
          </a:p>
        </p:txBody>
      </p:sp>
    </p:spTree>
    <p:extLst>
      <p:ext uri="{BB962C8B-B14F-4D97-AF65-F5344CB8AC3E}">
        <p14:creationId xmlns:p14="http://schemas.microsoft.com/office/powerpoint/2010/main" val="374766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253-FBA3-3316-5F72-80563452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Büntetés-végrehajtási szervezet </a:t>
            </a:r>
            <a:r>
              <a:rPr lang="hu-HU" sz="2400" dirty="0" err="1"/>
              <a:t>reintegrációs</a:t>
            </a:r>
            <a:r>
              <a:rPr lang="hu-HU" sz="2400" dirty="0"/>
              <a:t> tevékenysége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960B58-5893-1E4B-A98C-677BE4A05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8238811" cy="411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>
                <a:effectLst/>
              </a:rPr>
              <a:t>Sajátos kezelési igényű elítéltek számára kialakított részlegek</a:t>
            </a:r>
          </a:p>
          <a:p>
            <a:pPr marL="0" indent="0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b="1" dirty="0"/>
              <a:t>Időskorúak részlege:</a:t>
            </a:r>
          </a:p>
          <a:p>
            <a:pPr marL="0" indent="0" algn="just">
              <a:buNone/>
            </a:pPr>
            <a:r>
              <a:rPr lang="hu-HU" dirty="0"/>
              <a:t>Az az elítélt, aki betöltötte a hatvanadik életévét és nyilatkozattal vállalja a részleg működésére vonatkozó szabályok betartását.</a:t>
            </a:r>
          </a:p>
        </p:txBody>
      </p:sp>
    </p:spTree>
    <p:extLst>
      <p:ext uri="{BB962C8B-B14F-4D97-AF65-F5344CB8AC3E}">
        <p14:creationId xmlns:p14="http://schemas.microsoft.com/office/powerpoint/2010/main" val="2094418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253-FBA3-3316-5F72-80563452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Büntetés-végrehajtási szervezet </a:t>
            </a:r>
            <a:r>
              <a:rPr lang="hu-HU" sz="2400" dirty="0" err="1"/>
              <a:t>reintegrációs</a:t>
            </a:r>
            <a:r>
              <a:rPr lang="hu-HU" sz="2400" dirty="0"/>
              <a:t> tevékenysége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960B58-5893-1E4B-A98C-677BE4A05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8238811" cy="41148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hu-HU" b="1" dirty="0">
                <a:effectLst/>
              </a:rPr>
              <a:t>Sajátos kezelési igényű elítéltek számára kialakított részlegek</a:t>
            </a:r>
          </a:p>
          <a:p>
            <a:pPr marL="0" indent="0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b="1" dirty="0"/>
              <a:t>Első alkalommal végrehajtandó szabadságvesztésre ítéltek részlege: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dirty="0"/>
              <a:t> A </a:t>
            </a:r>
            <a:r>
              <a:rPr lang="hu-HU" dirty="0" err="1"/>
              <a:t>fogvatartási</a:t>
            </a:r>
            <a:r>
              <a:rPr lang="hu-HU" dirty="0"/>
              <a:t> körülményekhez való sikeres alkalmazkodás és a társadalomba való visszailleszkedés elősegítése érdekében az első alkalommal végrehajtandó szabadságvesztésre ítéltek részlegére helyezhető az az első alkalommal végrehajtandó szabadságvesztésre ítélt, akinél a társadalmi kötődés programba helyezés feltételi nem állnak fenn, azonban egyéni kockázatelemzése alapján különleges kezelése és elhelyezése indokolt, és a törvény meghatároz a bűncselekményre vonatkozóan előírásokat.</a:t>
            </a:r>
          </a:p>
        </p:txBody>
      </p:sp>
    </p:spTree>
    <p:extLst>
      <p:ext uri="{BB962C8B-B14F-4D97-AF65-F5344CB8AC3E}">
        <p14:creationId xmlns:p14="http://schemas.microsoft.com/office/powerpoint/2010/main" val="1163666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5" y="404664"/>
            <a:ext cx="7776864" cy="864096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Büntetés-végrehajtási szervezet </a:t>
            </a:r>
            <a:r>
              <a:rPr lang="hu-HU" sz="2800" dirty="0" err="1"/>
              <a:t>reintegrációs</a:t>
            </a:r>
            <a:r>
              <a:rPr lang="hu-HU" sz="2800" dirty="0"/>
              <a:t> tevékenysége</a:t>
            </a:r>
            <a:br>
              <a:rPr lang="hu-HU" sz="2800" b="1" cap="all" dirty="0">
                <a:solidFill>
                  <a:prstClr val="white"/>
                </a:solidFill>
                <a:cs typeface="Arial"/>
              </a:rPr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47248" cy="4114800"/>
          </a:xfrm>
        </p:spPr>
        <p:txBody>
          <a:bodyPr>
            <a:normAutofit lnSpcReduction="10000"/>
          </a:bodyPr>
          <a:lstStyle/>
          <a:p>
            <a:endParaRPr lang="hu-HU" altLang="hu-HU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hu-HU" b="1" dirty="0">
                <a:effectLst/>
              </a:rPr>
              <a:t>REINTEGRÁCIÓS TEVÉKENYSÉGEK</a:t>
            </a:r>
          </a:p>
          <a:p>
            <a:pPr marL="0" indent="0" algn="just">
              <a:buNone/>
            </a:pPr>
            <a:r>
              <a:rPr lang="hu-HU" sz="2000" dirty="0">
                <a:effectLst/>
              </a:rPr>
              <a:t>82.§ </a:t>
            </a:r>
            <a:r>
              <a:rPr lang="hu-HU" sz="2000" dirty="0"/>
              <a:t>5. </a:t>
            </a:r>
            <a:r>
              <a:rPr lang="hu-HU" sz="2000" i="1" dirty="0" err="1">
                <a:effectLst/>
              </a:rPr>
              <a:t>reintegrációs</a:t>
            </a:r>
            <a:r>
              <a:rPr lang="hu-HU" sz="2000" i="1" dirty="0">
                <a:effectLst/>
              </a:rPr>
              <a:t> program: </a:t>
            </a:r>
            <a:r>
              <a:rPr lang="hu-HU" sz="2000" dirty="0"/>
              <a:t>az elítélt munkaerő-piaci integrációjának elősegítését, a befogadást megelőző életkörülményeiből, életviteléből eredő hátrányok csökkentését, személyisége és szociális készségei fejlesztését célzó </a:t>
            </a:r>
            <a:r>
              <a:rPr lang="hu-HU" sz="2000" dirty="0" err="1"/>
              <a:t>reintegrációs</a:t>
            </a:r>
            <a:r>
              <a:rPr lang="hu-HU" sz="2000" dirty="0"/>
              <a:t> programok, foglalkozások</a:t>
            </a:r>
          </a:p>
          <a:p>
            <a:pPr marL="0" indent="0" algn="just">
              <a:buNone/>
            </a:pPr>
            <a:endParaRPr lang="hu-HU" sz="2000" b="1" dirty="0"/>
          </a:p>
          <a:p>
            <a:pPr marL="0" indent="0" algn="just">
              <a:buNone/>
            </a:pPr>
            <a:r>
              <a:rPr lang="hu-HU" sz="2000" b="1" dirty="0"/>
              <a:t>Főbb elemei </a:t>
            </a:r>
            <a:r>
              <a:rPr lang="hu-HU" sz="2000" dirty="0"/>
              <a:t>(83§ 3.)</a:t>
            </a:r>
          </a:p>
          <a:p>
            <a:r>
              <a:rPr lang="hu-HU" sz="2000" dirty="0"/>
              <a:t>Munkáltatás, munkaterápiás foglalkoztatás</a:t>
            </a:r>
          </a:p>
          <a:p>
            <a:r>
              <a:rPr lang="hu-HU" sz="2000" dirty="0"/>
              <a:t>Oktatás, szakképzés, szakmai gyakorlat megszerzése</a:t>
            </a:r>
          </a:p>
          <a:p>
            <a:r>
              <a:rPr lang="hu-HU" sz="2000" dirty="0"/>
              <a:t>Egyéb </a:t>
            </a:r>
            <a:r>
              <a:rPr lang="hu-HU" sz="2000" dirty="0" err="1"/>
              <a:t>reintegrációs</a:t>
            </a:r>
            <a:r>
              <a:rPr lang="hu-HU" sz="2000" dirty="0"/>
              <a:t> programok</a:t>
            </a:r>
          </a:p>
          <a:p>
            <a:pPr marL="0" indent="0">
              <a:buNone/>
            </a:pPr>
            <a:endParaRPr lang="hu-HU" b="1" dirty="0">
              <a:effectLst/>
            </a:endParaRPr>
          </a:p>
          <a:p>
            <a:pPr marL="0" indent="0">
              <a:buNone/>
            </a:pPr>
            <a:endParaRPr lang="hu-HU" altLang="hu-HU" b="1" dirty="0">
              <a:solidFill>
                <a:srgbClr val="000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8011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5" y="404664"/>
            <a:ext cx="7776864" cy="864096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Büntetés-végrehajtási szervezet </a:t>
            </a:r>
            <a:r>
              <a:rPr lang="hu-HU" sz="2800" dirty="0" err="1"/>
              <a:t>reintegrációs</a:t>
            </a:r>
            <a:r>
              <a:rPr lang="hu-HU" sz="2800" dirty="0"/>
              <a:t> tevékenysége</a:t>
            </a:r>
            <a:br>
              <a:rPr lang="hu-HU" sz="2800" b="1" cap="all" dirty="0">
                <a:solidFill>
                  <a:prstClr val="white"/>
                </a:solidFill>
                <a:cs typeface="Arial"/>
              </a:rPr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47248" cy="4114800"/>
          </a:xfrm>
        </p:spPr>
        <p:txBody>
          <a:bodyPr>
            <a:normAutofit/>
          </a:bodyPr>
          <a:lstStyle/>
          <a:p>
            <a:endParaRPr lang="hu-HU" altLang="hu-HU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hu-HU" b="1" dirty="0">
              <a:effectLst/>
            </a:endParaRPr>
          </a:p>
          <a:p>
            <a:pPr marL="0" indent="0">
              <a:buNone/>
            </a:pPr>
            <a:endParaRPr lang="hu-HU" altLang="hu-HU" b="1" dirty="0">
              <a:solidFill>
                <a:srgbClr val="000000"/>
              </a:solidFill>
            </a:endParaRPr>
          </a:p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BEE3C97-BE54-5135-1B9F-85066B485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16832"/>
            <a:ext cx="3409950" cy="345757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8992BE1-15B4-077E-89FF-BF4F28B48607}"/>
              </a:ext>
            </a:extLst>
          </p:cNvPr>
          <p:cNvSpPr txBox="1"/>
          <p:nvPr/>
        </p:nvSpPr>
        <p:spPr>
          <a:xfrm>
            <a:off x="4211960" y="2502604"/>
            <a:ext cx="457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Filmajánló:</a:t>
            </a:r>
            <a:endParaRPr lang="hu-HU" dirty="0">
              <a:hlinkClick r:id="rId3"/>
            </a:endParaRPr>
          </a:p>
          <a:p>
            <a:endParaRPr lang="hu-HU" dirty="0">
              <a:hlinkClick r:id="rId3"/>
            </a:endParaRPr>
          </a:p>
          <a:p>
            <a:r>
              <a:rPr lang="hu-HU" dirty="0"/>
              <a:t>Adj egy esélyt!</a:t>
            </a:r>
          </a:p>
          <a:p>
            <a:r>
              <a:rPr lang="hu-HU" dirty="0"/>
              <a:t>(Oktatás és munkáltatás a büntetés-végrehajtásban)</a:t>
            </a:r>
            <a:endParaRPr lang="hu-HU" dirty="0">
              <a:hlinkClick r:id="rId3"/>
            </a:endParaRPr>
          </a:p>
          <a:p>
            <a:endParaRPr lang="hu-HU" dirty="0">
              <a:hlinkClick r:id="rId3"/>
            </a:endParaRPr>
          </a:p>
          <a:p>
            <a:r>
              <a:rPr lang="hu-HU" dirty="0">
                <a:hlinkClick r:id="rId3"/>
              </a:rPr>
              <a:t>https://www.youtube.com/watch?v=zQ_4ivKN290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3797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5" y="404664"/>
            <a:ext cx="7776864" cy="864096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Büntetés-végrehajtási szervezet </a:t>
            </a:r>
            <a:r>
              <a:rPr lang="hu-HU" sz="2800" dirty="0" err="1"/>
              <a:t>reintegrációs</a:t>
            </a:r>
            <a:r>
              <a:rPr lang="hu-HU" sz="2800" dirty="0"/>
              <a:t> tevékenysége</a:t>
            </a:r>
            <a:br>
              <a:rPr lang="hu-HU" sz="2800" b="1" cap="all" dirty="0">
                <a:solidFill>
                  <a:prstClr val="white"/>
                </a:solidFill>
                <a:cs typeface="Arial"/>
              </a:rPr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7248" cy="478112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altLang="hu-HU" sz="2400" b="1" dirty="0">
                <a:solidFill>
                  <a:srgbClr val="000000"/>
                </a:solidFill>
              </a:rPr>
              <a:t>Egyéb </a:t>
            </a:r>
            <a:r>
              <a:rPr lang="hu-HU" altLang="hu-HU" sz="2400" b="1" dirty="0" err="1">
                <a:solidFill>
                  <a:srgbClr val="000000"/>
                </a:solidFill>
              </a:rPr>
              <a:t>reintegrációs</a:t>
            </a:r>
            <a:r>
              <a:rPr lang="hu-HU" altLang="hu-HU" sz="2400" b="1" dirty="0">
                <a:solidFill>
                  <a:srgbClr val="000000"/>
                </a:solidFill>
              </a:rPr>
              <a:t> programok:</a:t>
            </a:r>
          </a:p>
          <a:p>
            <a:pPr marL="0" indent="0">
              <a:buNone/>
            </a:pPr>
            <a:endParaRPr lang="hu-HU" sz="2400" b="1" dirty="0">
              <a:solidFill>
                <a:srgbClr val="000000"/>
              </a:solidFill>
            </a:endParaRPr>
          </a:p>
          <a:p>
            <a:r>
              <a:rPr lang="hu-HU" sz="2400" b="1" dirty="0" err="1">
                <a:solidFill>
                  <a:srgbClr val="000000"/>
                </a:solidFill>
              </a:rPr>
              <a:t>Reintegrációs</a:t>
            </a:r>
            <a:r>
              <a:rPr lang="hu-HU" sz="2400" b="1" dirty="0">
                <a:solidFill>
                  <a:srgbClr val="000000"/>
                </a:solidFill>
              </a:rPr>
              <a:t> gondozás</a:t>
            </a:r>
          </a:p>
          <a:p>
            <a:r>
              <a:rPr lang="hu-HU" sz="2400" b="1" dirty="0">
                <a:solidFill>
                  <a:srgbClr val="000000"/>
                </a:solidFill>
              </a:rPr>
              <a:t>Szabadidő hasznos eltöltése</a:t>
            </a:r>
          </a:p>
          <a:p>
            <a:r>
              <a:rPr lang="hu-HU" sz="2400" b="1" dirty="0" err="1">
                <a:solidFill>
                  <a:srgbClr val="000000"/>
                </a:solidFill>
              </a:rPr>
              <a:t>Reintegrációs</a:t>
            </a:r>
            <a:r>
              <a:rPr lang="hu-HU" sz="2400" b="1" dirty="0">
                <a:solidFill>
                  <a:srgbClr val="000000"/>
                </a:solidFill>
              </a:rPr>
              <a:t> célú egyéni és csoportos foglalkozások</a:t>
            </a:r>
          </a:p>
          <a:p>
            <a:r>
              <a:rPr lang="hu-HU" sz="2400" b="1" dirty="0">
                <a:solidFill>
                  <a:srgbClr val="000000"/>
                </a:solidFill>
              </a:rPr>
              <a:t>Lelki gondozás, vallási célú programok</a:t>
            </a:r>
          </a:p>
          <a:p>
            <a:r>
              <a:rPr lang="hu-HU" sz="2400" b="1" dirty="0">
                <a:solidFill>
                  <a:srgbClr val="000000"/>
                </a:solidFill>
              </a:rPr>
              <a:t>Pszichológiai gondozás</a:t>
            </a:r>
          </a:p>
          <a:p>
            <a:r>
              <a:rPr lang="hu-HU" sz="2400" b="1" dirty="0">
                <a:solidFill>
                  <a:srgbClr val="000000"/>
                </a:solidFill>
              </a:rPr>
              <a:t>Szabadulásra felkészítés</a:t>
            </a:r>
          </a:p>
          <a:p>
            <a:r>
              <a:rPr lang="hu-HU" sz="2400" b="1" dirty="0" err="1">
                <a:solidFill>
                  <a:srgbClr val="000000"/>
                </a:solidFill>
              </a:rPr>
              <a:t>Resztoratív</a:t>
            </a:r>
            <a:r>
              <a:rPr lang="hu-HU" sz="2400" b="1" dirty="0">
                <a:solidFill>
                  <a:srgbClr val="000000"/>
                </a:solidFill>
              </a:rPr>
              <a:t> programok</a:t>
            </a:r>
          </a:p>
          <a:p>
            <a:pPr marL="0" indent="0">
              <a:buNone/>
            </a:pPr>
            <a:r>
              <a:rPr lang="hu-HU" sz="1600" dirty="0">
                <a:solidFill>
                  <a:srgbClr val="000000"/>
                </a:solidFill>
              </a:rPr>
              <a:t>(Filmajánló:  </a:t>
            </a:r>
            <a:r>
              <a:rPr lang="hu-HU" sz="1600" dirty="0"/>
              <a:t>Szimbolikus jóvátételi programok megvalósulása és hatása a helyi közösségekre)    </a:t>
            </a:r>
            <a:r>
              <a:rPr lang="hu-HU" sz="1600" dirty="0">
                <a:hlinkClick r:id="rId2"/>
              </a:rPr>
              <a:t>https://www.youtube.com/watch?v=fkEtt0Iv7LY</a:t>
            </a:r>
            <a:endParaRPr lang="hu-HU" sz="1600" dirty="0"/>
          </a:p>
          <a:p>
            <a:pPr marL="0" indent="0">
              <a:buNone/>
            </a:pPr>
            <a:endParaRPr lang="hu-HU" sz="1600" b="1" dirty="0"/>
          </a:p>
          <a:p>
            <a:pPr marL="0" indent="0">
              <a:buNone/>
            </a:pPr>
            <a:endParaRPr lang="hu-HU" sz="1600" b="1" dirty="0"/>
          </a:p>
          <a:p>
            <a:endParaRPr lang="hu-HU" sz="2400" b="1" dirty="0">
              <a:solidFill>
                <a:srgbClr val="000000"/>
              </a:solidFill>
            </a:endParaRPr>
          </a:p>
          <a:p>
            <a:endParaRPr lang="hu-HU" sz="2000" dirty="0"/>
          </a:p>
          <a:p>
            <a:pPr marL="0" indent="0">
              <a:buNone/>
            </a:pPr>
            <a:endParaRPr lang="hu-HU" b="1" dirty="0">
              <a:effectLst/>
            </a:endParaRPr>
          </a:p>
          <a:p>
            <a:pPr marL="0" indent="0">
              <a:buNone/>
            </a:pPr>
            <a:endParaRPr lang="hu-HU" altLang="hu-HU" b="1" dirty="0">
              <a:solidFill>
                <a:srgbClr val="000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1761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65978" y="188640"/>
            <a:ext cx="4412043" cy="864096"/>
          </a:xfrm>
        </p:spPr>
        <p:txBody>
          <a:bodyPr/>
          <a:lstStyle/>
          <a:p>
            <a:pPr algn="ctr"/>
            <a:r>
              <a:rPr lang="hu-HU" dirty="0"/>
              <a:t>Bevezetés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8229600" cy="5069159"/>
          </a:xfrm>
        </p:spPr>
        <p:txBody>
          <a:bodyPr>
            <a:noAutofit/>
          </a:bodyPr>
          <a:lstStyle/>
          <a:p>
            <a:pPr marL="6350" indent="0" algn="ctr">
              <a:spcBef>
                <a:spcPts val="600"/>
              </a:spcBef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hu-HU" altLang="hu-HU" sz="1800" b="1" i="1" dirty="0">
                <a:solidFill>
                  <a:srgbClr val="000000"/>
                </a:solidFill>
              </a:rPr>
              <a:t>Miért?</a:t>
            </a:r>
          </a:p>
          <a:p>
            <a:pPr indent="-336550" algn="ctr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hu-HU" sz="1800" dirty="0">
              <a:solidFill>
                <a:prstClr val="black"/>
              </a:solidFill>
            </a:endParaRPr>
          </a:p>
          <a:p>
            <a:pPr marL="6350" indent="0" algn="just"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hu-HU" sz="1800" dirty="0">
                <a:solidFill>
                  <a:prstClr val="black"/>
                </a:solidFill>
              </a:rPr>
              <a:t>A büntetés-végrehajtási intézetből szabadultak visszaesési aránya 50% körül mozog. </a:t>
            </a:r>
          </a:p>
          <a:p>
            <a:pPr indent="-336550" algn="ctr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hu-HU" sz="1800" dirty="0">
              <a:solidFill>
                <a:prstClr val="black"/>
              </a:solidFill>
            </a:endParaRPr>
          </a:p>
          <a:p>
            <a:pPr marL="6350" indent="0" algn="ctr">
              <a:spcAft>
                <a:spcPts val="600"/>
              </a:spcAft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hu-HU" altLang="hu-HU" sz="1400" b="1" i="1" dirty="0">
                <a:solidFill>
                  <a:srgbClr val="000000"/>
                </a:solidFill>
              </a:rPr>
              <a:t>Mit?</a:t>
            </a:r>
            <a:endParaRPr lang="hu-HU" sz="1400" dirty="0">
              <a:solidFill>
                <a:prstClr val="black"/>
              </a:solidFill>
            </a:endParaRPr>
          </a:p>
          <a:p>
            <a:pPr marL="6350" indent="0" algn="just">
              <a:spcAft>
                <a:spcPts val="300"/>
              </a:spcAft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hu-HU" sz="1400" u="sng" dirty="0">
                <a:solidFill>
                  <a:prstClr val="black"/>
                </a:solidFill>
              </a:rPr>
              <a:t>A prevenció három szintje</a:t>
            </a:r>
            <a:r>
              <a:rPr lang="hu-HU" sz="1400" dirty="0">
                <a:solidFill>
                  <a:prstClr val="black"/>
                </a:solidFill>
              </a:rPr>
              <a:t>: </a:t>
            </a:r>
          </a:p>
          <a:p>
            <a:pPr indent="-336550" algn="just">
              <a:lnSpc>
                <a:spcPct val="114000"/>
              </a:lnSpc>
              <a:buFontTx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hu-HU" sz="1400" dirty="0">
                <a:solidFill>
                  <a:prstClr val="black"/>
                </a:solidFill>
              </a:rPr>
              <a:t>az elsődleges megelőzés alatt a társadalom egészére kiterjedő intézkedéseket, </a:t>
            </a:r>
          </a:p>
          <a:p>
            <a:pPr indent="-336550" algn="just">
              <a:lnSpc>
                <a:spcPct val="114000"/>
              </a:lnSpc>
              <a:buFontTx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hu-HU" sz="1400" dirty="0">
                <a:solidFill>
                  <a:prstClr val="black"/>
                </a:solidFill>
              </a:rPr>
              <a:t>a másodlagos alatt az egyes veszélyeztetett társadalmi csoportokra kiemelt figyelmet fordító intézkedéseket,</a:t>
            </a:r>
          </a:p>
          <a:p>
            <a:pPr indent="-336550" algn="just">
              <a:lnSpc>
                <a:spcPct val="114000"/>
              </a:lnSpc>
              <a:buFontTx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hu-HU" sz="1400" dirty="0">
                <a:solidFill>
                  <a:prstClr val="black"/>
                </a:solidFill>
              </a:rPr>
              <a:t>a harmadlagos prevenció alatt pedig a már bűnelkövetővé vált személyek bűnismétlésének megakadályozása érdekében történő intézkedéseket értjük. </a:t>
            </a:r>
          </a:p>
          <a:p>
            <a:pPr indent="-336550" algn="just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hu-HU" altLang="hu-HU" sz="1800" i="1" dirty="0">
              <a:solidFill>
                <a:srgbClr val="000000"/>
              </a:solidFill>
            </a:endParaRPr>
          </a:p>
          <a:p>
            <a:pPr marL="6350" indent="0" algn="ctr">
              <a:lnSpc>
                <a:spcPct val="150000"/>
              </a:lnSpc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hu-HU" sz="1800" b="1" dirty="0">
                <a:solidFill>
                  <a:srgbClr val="1F497D"/>
                </a:solidFill>
              </a:rPr>
              <a:t>A visszaesés kezelésének egyik lehetséges útja a harmadlagos prevenció</a:t>
            </a:r>
          </a:p>
          <a:p>
            <a:pPr marL="6350" indent="0" algn="ctr">
              <a:lnSpc>
                <a:spcPct val="150000"/>
              </a:lnSpc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hu-HU" sz="1800" b="1" dirty="0">
                <a:solidFill>
                  <a:srgbClr val="1F497D"/>
                </a:solidFill>
              </a:rPr>
              <a:t>erősítése, vagyis </a:t>
            </a:r>
            <a:r>
              <a:rPr lang="hu-HU" sz="1800" b="1" u="sng" dirty="0">
                <a:solidFill>
                  <a:srgbClr val="1F497D"/>
                </a:solidFill>
              </a:rPr>
              <a:t>a fogvatartottak, szabadultak reintegrációs esélyeinek növelése</a:t>
            </a:r>
            <a:r>
              <a:rPr lang="hu-HU" sz="1800" b="1" dirty="0">
                <a:solidFill>
                  <a:srgbClr val="1F497D"/>
                </a:solidFill>
              </a:rPr>
              <a:t>.</a:t>
            </a:r>
          </a:p>
          <a:p>
            <a:pPr indent="-336550" algn="just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hu-HU" sz="1800" dirty="0">
              <a:solidFill>
                <a:prstClr val="black"/>
              </a:solidFill>
            </a:endParaRPr>
          </a:p>
          <a:p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921084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253-FBA3-3316-5F72-80563452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Büntetés-végrehajtási szervezet </a:t>
            </a:r>
            <a:r>
              <a:rPr lang="hu-HU" sz="2400" dirty="0" err="1"/>
              <a:t>reintegrációs</a:t>
            </a:r>
            <a:r>
              <a:rPr lang="hu-HU" sz="2400" dirty="0"/>
              <a:t> tevékenysége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960B58-5893-1E4B-A98C-677BE4A05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238811" cy="492514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hu-HU" b="1" dirty="0">
                <a:effectLst/>
              </a:rPr>
              <a:t>Társadalmi kötődés program</a:t>
            </a:r>
          </a:p>
          <a:p>
            <a:pPr marL="0" indent="0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dirty="0"/>
              <a:t>Azt az elítéltet, akit első alkalommal ítéltek végrehajtandó szabadságvesztésre és a vétség miatt kiszabott szabadságvesztés tartama az egy évet nem haladja meg, kérelmére társadalmi kötődés programba kell bevonni.</a:t>
            </a:r>
          </a:p>
          <a:p>
            <a:pPr marL="0" indent="0" algn="just">
              <a:buNone/>
            </a:pPr>
            <a:endParaRPr lang="hu-HU" dirty="0"/>
          </a:p>
          <a:p>
            <a:r>
              <a:rPr lang="hu-HU" dirty="0">
                <a:effectLst/>
              </a:rPr>
              <a:t>A társadalmi kötődés program feladata</a:t>
            </a:r>
          </a:p>
          <a:p>
            <a:r>
              <a:rPr lang="hu-HU" i="1" dirty="0">
                <a:effectLst/>
              </a:rPr>
              <a:t>a) </a:t>
            </a:r>
            <a:r>
              <a:rPr lang="hu-HU" dirty="0">
                <a:effectLst/>
              </a:rPr>
              <a:t>a befogadó környezet erősítése, illetve szükség esetén segítség a családi kapcsolatok helyreállításához,</a:t>
            </a:r>
          </a:p>
          <a:p>
            <a:r>
              <a:rPr lang="hu-HU" i="1" dirty="0">
                <a:effectLst/>
              </a:rPr>
              <a:t>b) </a:t>
            </a:r>
            <a:r>
              <a:rPr lang="hu-HU" dirty="0">
                <a:effectLst/>
              </a:rPr>
              <a:t>a korábbi munkahelyre történő visszahelyezés elősegítése, ha ez nem lehetséges új munkahely keresése, ezek hiányában a közfoglalkoztatás megteremtése,</a:t>
            </a:r>
          </a:p>
          <a:p>
            <a:r>
              <a:rPr lang="hu-HU" i="1" dirty="0">
                <a:effectLst/>
              </a:rPr>
              <a:t>c) </a:t>
            </a:r>
            <a:r>
              <a:rPr lang="hu-HU" dirty="0">
                <a:effectLst/>
              </a:rPr>
              <a:t>további társadalmi kapcsolatok lehetőségének a feltárása,</a:t>
            </a:r>
          </a:p>
          <a:p>
            <a:r>
              <a:rPr lang="hu-HU" i="1" dirty="0">
                <a:effectLst/>
              </a:rPr>
              <a:t>d) </a:t>
            </a:r>
            <a:r>
              <a:rPr lang="hu-HU" i="1" u="sng" dirty="0">
                <a:effectLst/>
              </a:rPr>
              <a:t>a lakhatás megteremtésének elősegítése.</a:t>
            </a:r>
          </a:p>
          <a:p>
            <a:pPr marL="0" indent="0" algn="just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4591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5" y="404664"/>
            <a:ext cx="7776864" cy="864096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Büntetés-végrehajtási szervezet </a:t>
            </a:r>
            <a:r>
              <a:rPr lang="hu-HU" sz="2800" dirty="0" err="1"/>
              <a:t>reintegrációs</a:t>
            </a:r>
            <a:r>
              <a:rPr lang="hu-HU" sz="2800" dirty="0"/>
              <a:t> tevékenysége</a:t>
            </a:r>
            <a:br>
              <a:rPr lang="hu-HU" sz="2800" b="1" cap="all" dirty="0">
                <a:solidFill>
                  <a:prstClr val="white"/>
                </a:solidFill>
                <a:cs typeface="Arial"/>
              </a:rPr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47248" cy="411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altLang="hu-HU" sz="2400" b="1" dirty="0">
                <a:solidFill>
                  <a:srgbClr val="000000"/>
                </a:solidFill>
              </a:rPr>
              <a:t>Legfontosabb szereplők</a:t>
            </a:r>
          </a:p>
          <a:p>
            <a:pPr marL="0" indent="0" algn="ctr">
              <a:buNone/>
            </a:pPr>
            <a:endParaRPr lang="hu-HU" altLang="hu-HU" sz="2400" b="1" dirty="0">
              <a:solidFill>
                <a:srgbClr val="000000"/>
              </a:solidFill>
            </a:endParaRPr>
          </a:p>
          <a:p>
            <a:r>
              <a:rPr lang="hu-HU" sz="2400" b="1" dirty="0" err="1">
                <a:solidFill>
                  <a:srgbClr val="000000"/>
                </a:solidFill>
              </a:rPr>
              <a:t>Reintegrációs</a:t>
            </a:r>
            <a:r>
              <a:rPr lang="hu-HU" sz="2400" b="1" dirty="0">
                <a:solidFill>
                  <a:srgbClr val="000000"/>
                </a:solidFill>
              </a:rPr>
              <a:t> tiszt,</a:t>
            </a:r>
          </a:p>
          <a:p>
            <a:r>
              <a:rPr lang="hu-HU" sz="2400" b="1" dirty="0">
                <a:solidFill>
                  <a:srgbClr val="000000"/>
                </a:solidFill>
              </a:rPr>
              <a:t>Szociális segédelőadó,</a:t>
            </a:r>
          </a:p>
          <a:p>
            <a:r>
              <a:rPr lang="hu-HU" sz="2400" b="1" dirty="0">
                <a:solidFill>
                  <a:srgbClr val="000000"/>
                </a:solidFill>
              </a:rPr>
              <a:t>Börtön pszichológus,</a:t>
            </a:r>
          </a:p>
          <a:p>
            <a:r>
              <a:rPr lang="hu-HU" sz="2400" b="1" dirty="0">
                <a:solidFill>
                  <a:srgbClr val="002060"/>
                </a:solidFill>
              </a:rPr>
              <a:t>Börtönlelkész,</a:t>
            </a:r>
          </a:p>
          <a:p>
            <a:r>
              <a:rPr lang="hu-HU" sz="2400" b="1" dirty="0">
                <a:solidFill>
                  <a:srgbClr val="002060"/>
                </a:solidFill>
              </a:rPr>
              <a:t>Büntetés-végrehajtási pártfogó felügyelő</a:t>
            </a:r>
          </a:p>
          <a:p>
            <a:r>
              <a:rPr lang="hu-HU" sz="2400" b="1" dirty="0">
                <a:solidFill>
                  <a:srgbClr val="002060"/>
                </a:solidFill>
              </a:rPr>
              <a:t>Projektmunkatársak.</a:t>
            </a:r>
            <a:endParaRPr lang="hu-HU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b="1" dirty="0">
              <a:effectLst/>
            </a:endParaRPr>
          </a:p>
          <a:p>
            <a:pPr marL="0" indent="0">
              <a:buNone/>
            </a:pPr>
            <a:endParaRPr lang="hu-HU" altLang="hu-HU" b="1" dirty="0">
              <a:solidFill>
                <a:srgbClr val="000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48694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602541-BE1A-0139-F5B1-6475A491C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978" y="188640"/>
            <a:ext cx="4412043" cy="864096"/>
          </a:xfrm>
        </p:spPr>
        <p:txBody>
          <a:bodyPr/>
          <a:lstStyle/>
          <a:p>
            <a:pPr algn="ctr"/>
            <a:r>
              <a:rPr lang="hu-HU" dirty="0"/>
              <a:t>Szabadulás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AAE9B71F-F863-1E82-6E9C-9FC0B7A404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841102" y="2017177"/>
            <a:ext cx="5507577" cy="4130683"/>
          </a:xfrm>
        </p:spPr>
      </p:pic>
    </p:spTree>
    <p:extLst>
      <p:ext uri="{BB962C8B-B14F-4D97-AF65-F5344CB8AC3E}">
        <p14:creationId xmlns:p14="http://schemas.microsoft.com/office/powerpoint/2010/main" val="1969539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5" y="404664"/>
            <a:ext cx="7776864" cy="864096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Büntetés-végrehajtási szervezet </a:t>
            </a:r>
            <a:r>
              <a:rPr lang="hu-HU" sz="2800" dirty="0" err="1"/>
              <a:t>reintegrációs</a:t>
            </a:r>
            <a:r>
              <a:rPr lang="hu-HU" sz="2800" dirty="0"/>
              <a:t> tevékenysége</a:t>
            </a:r>
            <a:br>
              <a:rPr lang="hu-HU" sz="2800" b="1" cap="all" dirty="0">
                <a:solidFill>
                  <a:prstClr val="white"/>
                </a:solidFill>
                <a:cs typeface="Arial"/>
              </a:rPr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62911" y="2276872"/>
            <a:ext cx="8147248" cy="31683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altLang="hu-HU" sz="2400" b="1" dirty="0">
                <a:solidFill>
                  <a:srgbClr val="000000"/>
                </a:solidFill>
              </a:rPr>
              <a:t>Utógondozás</a:t>
            </a:r>
          </a:p>
          <a:p>
            <a:pPr marL="0" indent="0" algn="ctr">
              <a:buNone/>
            </a:pPr>
            <a:endParaRPr lang="hu-HU" sz="2400" b="1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hu-HU" sz="2400" dirty="0"/>
              <a:t>Az utógondozás célja az, hogy a szabadságvesztésből szabadultnak segítséget nyújtson a társadalomba beilleszkedéshez. Az utógondozás tartalma legfeljebb egy év. Kérelemre indul.</a:t>
            </a:r>
          </a:p>
          <a:p>
            <a:pPr marL="0" indent="0" algn="just">
              <a:buNone/>
            </a:pPr>
            <a:endParaRPr lang="hu-HU" sz="2400" dirty="0"/>
          </a:p>
          <a:p>
            <a:pPr marL="0" indent="0" algn="just">
              <a:buNone/>
            </a:pPr>
            <a:r>
              <a:rPr lang="hu-HU" sz="1800" dirty="0"/>
              <a:t>Szereplő: büntetés-végrehajtási pártfogó felügyelő</a:t>
            </a:r>
          </a:p>
          <a:p>
            <a:pPr marL="0" indent="0" algn="just">
              <a:buNone/>
            </a:pPr>
            <a:endParaRPr lang="hu-HU" sz="1800" b="1" dirty="0">
              <a:effectLst/>
            </a:endParaRPr>
          </a:p>
          <a:p>
            <a:pPr marL="0" indent="0">
              <a:buNone/>
            </a:pPr>
            <a:endParaRPr lang="hu-HU" altLang="hu-HU" b="1" dirty="0">
              <a:solidFill>
                <a:srgbClr val="000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1935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253-FBA3-3316-5F72-80563452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Büntetés-végrehajtási szervezet </a:t>
            </a:r>
            <a:r>
              <a:rPr lang="hu-HU" sz="2400" dirty="0" err="1"/>
              <a:t>reintegrációs</a:t>
            </a:r>
            <a:r>
              <a:rPr lang="hu-HU" sz="2400" dirty="0"/>
              <a:t> tevékenysége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960B58-5893-1E4B-A98C-677BE4A05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238811" cy="492514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hu-HU" b="1" dirty="0" err="1"/>
              <a:t>R</a:t>
            </a:r>
            <a:r>
              <a:rPr lang="hu-HU" b="1" dirty="0" err="1">
                <a:effectLst/>
              </a:rPr>
              <a:t>eintegrációs</a:t>
            </a:r>
            <a:r>
              <a:rPr lang="hu-HU" b="1" dirty="0">
                <a:effectLst/>
              </a:rPr>
              <a:t> őrizet</a:t>
            </a:r>
          </a:p>
          <a:p>
            <a:pPr marL="0" indent="0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dirty="0"/>
              <a:t>Az az elítélt, akit első alkalommal ítéltek végrehajtandó szabadságvesztésre és a vétség miatt kiszabott szabadságvesztés tartama az egy évet nem haladja meg, kérelmére társadalmi kötődés programba kell bevonni. (Részletes szabályok a </a:t>
            </a:r>
            <a:r>
              <a:rPr lang="hu-HU" dirty="0" err="1"/>
              <a:t>bv</a:t>
            </a:r>
            <a:r>
              <a:rPr lang="hu-HU" dirty="0"/>
              <a:t>. kódexben.)</a:t>
            </a:r>
          </a:p>
          <a:p>
            <a:pPr marL="0" indent="0" algn="just">
              <a:buNone/>
            </a:pPr>
            <a:r>
              <a:rPr lang="hu-HU" dirty="0"/>
              <a:t>A </a:t>
            </a:r>
            <a:r>
              <a:rPr lang="hu-HU" dirty="0" err="1"/>
              <a:t>reintegrációs</a:t>
            </a:r>
            <a:r>
              <a:rPr lang="hu-HU" dirty="0"/>
              <a:t> őrizet az elítélt szabadságának teljes elvonását megszünteti, de mozgási szabadságát és </a:t>
            </a:r>
            <a:r>
              <a:rPr lang="hu-HU" u="sng" dirty="0"/>
              <a:t>a tartózkodási helye szabad megválasztásának jogát korlátozza.</a:t>
            </a:r>
          </a:p>
        </p:txBody>
      </p:sp>
    </p:spTree>
    <p:extLst>
      <p:ext uri="{BB962C8B-B14F-4D97-AF65-F5344CB8AC3E}">
        <p14:creationId xmlns:p14="http://schemas.microsoft.com/office/powerpoint/2010/main" val="4200800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0864B4-D7AE-BBA0-1328-DAE88023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7512AA5-D42B-9D18-A398-999B899CF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8319"/>
            <a:ext cx="2746648" cy="505674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EF8D675-DE22-A81E-5C1E-2AB105A22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916832"/>
            <a:ext cx="4636394" cy="276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8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971600" y="177281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 </a:t>
            </a:r>
            <a:endParaRPr lang="hu-HU" dirty="0"/>
          </a:p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971600" y="17078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Projekt Szakmai tartalom</a:t>
            </a:r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569906"/>
              </p:ext>
            </p:extLst>
          </p:nvPr>
        </p:nvGraphicFramePr>
        <p:xfrm>
          <a:off x="1009456" y="1340768"/>
          <a:ext cx="7306960" cy="403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Fogvatartott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Hozzátartozó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Szabadultak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Humánszolgáltatások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Humánszolgáltatások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hu-HU" dirty="0"/>
                        <a:t>Utógondozás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Kompetenciafejlesztés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424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Iskolarendszeren kívüli szakképzés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6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Közösségi Foglalkoztató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367319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1" dirty="0"/>
                        <a:t>Tanodaszerű szolgáltatás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1" dirty="0"/>
                        <a:t>Munkaszocializáció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772390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1" dirty="0"/>
                        <a:t>Foglalkozási rehabilitáció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15019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Családi beszélő</a:t>
                      </a:r>
                      <a:r>
                        <a:rPr lang="hu-HU" dirty="0"/>
                        <a:t>, gyermekbarát látogatóhelyiség kialakítása, családi kapcsolatok helyreállítása, családi döntéshozó csoportkonferencia, </a:t>
                      </a:r>
                      <a:r>
                        <a:rPr lang="hu-HU" b="1" dirty="0" err="1"/>
                        <a:t>módszerspecifikus</a:t>
                      </a:r>
                      <a:r>
                        <a:rPr lang="hu-HU" b="1" dirty="0"/>
                        <a:t> </a:t>
                      </a:r>
                      <a:r>
                        <a:rPr lang="hu-HU" b="1" dirty="0" err="1"/>
                        <a:t>resztoratív</a:t>
                      </a:r>
                      <a:r>
                        <a:rPr lang="hu-HU" b="1" dirty="0"/>
                        <a:t> program</a:t>
                      </a:r>
                      <a:r>
                        <a:rPr lang="hu-HU" dirty="0"/>
                        <a:t>.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1115616" y="5517232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Resztoratív</a:t>
            </a:r>
            <a:r>
              <a:rPr lang="hu-HU" dirty="0"/>
              <a:t> szemlélet erősítése, szimbolikus jóvátételi programok a helyi közösség javára, helyi közösség érzékenyítése. </a:t>
            </a:r>
          </a:p>
          <a:p>
            <a:pPr algn="ctr"/>
            <a:endParaRPr lang="hu-HU" dirty="0"/>
          </a:p>
          <a:p>
            <a:pPr algn="ctr"/>
            <a:r>
              <a:rPr lang="hu-HU" b="1" dirty="0"/>
              <a:t>Szolgáltatásfejlesztési koncepciók kidolgozása</a:t>
            </a:r>
            <a:r>
              <a:rPr lang="hu-HU" dirty="0"/>
              <a:t>.</a:t>
            </a:r>
          </a:p>
          <a:p>
            <a:pPr algn="ctr"/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749093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3363F1-EC58-B0E4-1D78-5BF7AA52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498CF9A5-A442-F770-28FD-331988B3F5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55976" y="3877704"/>
            <a:ext cx="4788024" cy="2988371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5C23488-F866-5F7C-1E05-1330074A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68" y="1325328"/>
            <a:ext cx="4934335" cy="255237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49009D8D-7CB5-7092-8DDC-7A7AFC8E4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7482"/>
            <a:ext cx="4355976" cy="296881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7B3CB547-F343-F9B9-FEA3-96931AB28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922" y="1325328"/>
            <a:ext cx="3851922" cy="260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07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2C399879-283B-BD68-3640-5FA2F1C48F54}"/>
              </a:ext>
            </a:extLst>
          </p:cNvPr>
          <p:cNvSpPr txBox="1"/>
          <p:nvPr/>
        </p:nvSpPr>
        <p:spPr>
          <a:xfrm>
            <a:off x="2300868" y="332656"/>
            <a:ext cx="5295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Börtönártalmak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F49C01F-47BE-BA23-B6D4-7B6A4E32FCEB}"/>
              </a:ext>
            </a:extLst>
          </p:cNvPr>
          <p:cNvSpPr txBox="1"/>
          <p:nvPr/>
        </p:nvSpPr>
        <p:spPr>
          <a:xfrm>
            <a:off x="251520" y="1412776"/>
            <a:ext cx="84249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börtön diszfunkcióinak felülkerekedését jelenti, és ennek hatását a személyiségre. A börtönártalom mindig jelen van a börtönben, és minden rabra, sőt hozzátartozóikra, a börtönőrökre és azok hozzátartozóira is hatással van. </a:t>
            </a:r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D8C9611-7454-4BCA-1D6F-E233B8EC428D}"/>
              </a:ext>
            </a:extLst>
          </p:cNvPr>
          <p:cNvSpPr txBox="1"/>
          <p:nvPr/>
        </p:nvSpPr>
        <p:spPr>
          <a:xfrm>
            <a:off x="251520" y="2360574"/>
            <a:ext cx="864096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Klasszikus:</a:t>
            </a:r>
          </a:p>
          <a:p>
            <a:pPr algn="just"/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u-HU" sz="1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prizonizáció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: amely a börtön belső értékeinek, szokásainak, erkölcsének és kultúrájának átvételét jelenti, azaz a börtönnormáknak a személyiségbe történő beépülését. </a:t>
            </a:r>
          </a:p>
          <a:p>
            <a:pPr algn="just"/>
            <a:r>
              <a:rPr lang="hu-HU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u-HU" sz="1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stigmatizáció</a:t>
            </a:r>
            <a:r>
              <a:rPr lang="hu-HU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amely az elítélt társadalmi megbélyegzését jelenti. </a:t>
            </a:r>
          </a:p>
          <a:p>
            <a:pPr algn="just"/>
            <a:endParaRPr lang="hu-HU" sz="1800" dirty="0">
              <a:solidFill>
                <a:srgbClr val="21252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Hozott (inherens) börtönártalmak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olyan ártalmak, amelyek az elkövető börtön előtti életében már jelen voltak, de a börtönben súlyosbodnak. </a:t>
            </a:r>
          </a:p>
          <a:p>
            <a:pPr algn="just"/>
            <a:r>
              <a:rPr lang="hu-HU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sz="1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szocioökonómiai</a:t>
            </a: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státusz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áldozati élettörténet</a:t>
            </a:r>
            <a:r>
              <a:rPr lang="hu-HU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családon belüli erőszaknak, fogvatartottak közötti erőszak</a:t>
            </a: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hu-HU" sz="1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gengjelenség</a:t>
            </a: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geng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erősebb szövetség lehet, mint a család, és erősebb öntudatot ad, mint amit az egyén önmagától képes felépíteni.)</a:t>
            </a:r>
          </a:p>
          <a:p>
            <a:pPr algn="just"/>
            <a:r>
              <a:rPr lang="hu-HU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intellektuális vagy </a:t>
            </a:r>
            <a:r>
              <a:rPr lang="hu-HU" sz="1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pszichoszociális</a:t>
            </a: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fogyatékosság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sz="1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institucionalizáció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vagy intézeti körforgás</a:t>
            </a:r>
          </a:p>
          <a:p>
            <a:pPr algn="just"/>
            <a:r>
              <a:rPr lang="hu-HU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kábítószer-probléma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 hazai intézetekben is jelen van és börtönártalomként jelentkezik.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2587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2C399879-283B-BD68-3640-5FA2F1C48F54}"/>
              </a:ext>
            </a:extLst>
          </p:cNvPr>
          <p:cNvSpPr txBox="1"/>
          <p:nvPr/>
        </p:nvSpPr>
        <p:spPr>
          <a:xfrm>
            <a:off x="2300868" y="332656"/>
            <a:ext cx="5295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Börtönártalmak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32860B6-8F4D-F04B-39E5-CFDD22FD3B29}"/>
              </a:ext>
            </a:extLst>
          </p:cNvPr>
          <p:cNvSpPr txBox="1"/>
          <p:nvPr/>
        </p:nvSpPr>
        <p:spPr>
          <a:xfrm>
            <a:off x="359532" y="1232575"/>
            <a:ext cx="842493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Immanens: 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börtönártalmak, amelyek a börtön jellegéből következnek. </a:t>
            </a:r>
          </a:p>
          <a:p>
            <a:pPr algn="just"/>
            <a:r>
              <a:rPr lang="hu-H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tárgyiasító (</a:t>
            </a:r>
            <a:r>
              <a:rPr lang="hu-HU" sz="1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objektifikáló</a:t>
            </a: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hu-HU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magatartás: 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totális intézmény személyiségromboló hatásának része, hogy a fogvatartottakat a végrehajtás alanya helyett annak tárgyaként kezelik. Jelentős hatással van az énképre és ez áldozat-, illetve ragadozótípusú magatartásmintákat szül, ami a szabadulás után is megmaradhat. </a:t>
            </a:r>
          </a:p>
          <a:p>
            <a:pPr algn="just"/>
            <a:r>
              <a:rPr lang="hu-H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u-HU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elidegenedés: 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börtönközeg személytelen. (Pl</a:t>
            </a:r>
            <a:r>
              <a:rPr lang="hu-H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.: Kötelező munkáltatás, amilyen munkalehetőség adott, azt kell végezni.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Ezáltal a börtön elidegenítheti a dolgozó fogvatartottat a munka szeretetétől, és ez a visszailleszkedés folyamatában is nehézséget jelenthet.)</a:t>
            </a:r>
          </a:p>
          <a:p>
            <a:pPr algn="just"/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u-HU" sz="1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elszigetelődés</a:t>
            </a: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(izoláció): 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ritkulnak, olykor megszűnnek a börtönön kívüli társas kapcsolatok. A szabadulás után a társas kapcsolatokat nagyon nehéz újjáépíteni, a börtönélményeket nem lehet másokkal megosztani. </a:t>
            </a:r>
          </a:p>
          <a:p>
            <a:pPr algn="just"/>
            <a:r>
              <a:rPr lang="hu-HU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u-HU" sz="1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hospitalizációs</a:t>
            </a:r>
            <a:r>
              <a:rPr lang="hu-HU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fogvatartott helyett mindenben mások döntenek, elveszíti az önállóságát. </a:t>
            </a:r>
            <a:endParaRPr lang="hu-HU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u-HU" sz="1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medikalizáció</a:t>
            </a:r>
            <a:r>
              <a:rPr lang="hu-HU" sz="18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rendszerint nyugtatószerekkel való visszaélés formájában valósul meg. (a kedvezményért érdemes könyörögni, mert azt meg fogja kapni, ha nem hagyja magát elhajtani. Ez a közeg és cselekvésmintázat a kinti világban a szociális támogatásoktól való függőség kialakulását eredményezi. )</a:t>
            </a:r>
          </a:p>
          <a:p>
            <a:pPr algn="just"/>
            <a:r>
              <a:rPr lang="hu-HU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u-HU" sz="1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negativizmus</a:t>
            </a:r>
            <a:r>
              <a:rPr lang="hu-HU" sz="1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az egyén a megbélyegzés ellen úgy védekezik, hogy önmagát igyekszik rossz színben feltüntetni.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91641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8012443" cy="864096"/>
          </a:xfrm>
        </p:spPr>
        <p:txBody>
          <a:bodyPr>
            <a:noAutofit/>
          </a:bodyPr>
          <a:lstStyle/>
          <a:p>
            <a:r>
              <a:rPr lang="hu-HU" sz="3600" dirty="0"/>
              <a:t>Szociálpolitikai keretek</a:t>
            </a:r>
            <a:br>
              <a:rPr lang="hu-HU" sz="3600" b="1" cap="all" dirty="0">
                <a:solidFill>
                  <a:prstClr val="white"/>
                </a:solidFill>
                <a:cs typeface="Arial"/>
              </a:rPr>
            </a:b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47248" cy="4114800"/>
          </a:xfrm>
        </p:spPr>
        <p:txBody>
          <a:bodyPr>
            <a:normAutofit fontScale="70000" lnSpcReduction="20000"/>
          </a:bodyPr>
          <a:lstStyle/>
          <a:p>
            <a:endParaRPr lang="hu-HU" altLang="hu-HU" sz="2400" b="1" dirty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hu-HU" altLang="hu-HU" b="1" dirty="0">
                <a:solidFill>
                  <a:srgbClr val="000000"/>
                </a:solidFill>
              </a:rPr>
              <a:t>Társadalmi életesélyek egyenlőtlenségei</a:t>
            </a:r>
            <a:br>
              <a:rPr lang="hu-HU" altLang="hu-HU" b="1" dirty="0">
                <a:solidFill>
                  <a:srgbClr val="000000"/>
                </a:solidFill>
              </a:rPr>
            </a:br>
            <a:r>
              <a:rPr lang="hu-HU" altLang="hu-HU" dirty="0">
                <a:solidFill>
                  <a:prstClr val="black"/>
                </a:solidFill>
              </a:rPr>
              <a:t> 	Egyenlőtlen eséllyel, egyenlőtlen lehetőségekkel, szinte 	kiszámíthatóan egyenlőtlen kimenetellel „választunk” sorsot. </a:t>
            </a:r>
          </a:p>
          <a:p>
            <a:pPr>
              <a:buFontTx/>
              <a:buChar char="-"/>
            </a:pPr>
            <a:endParaRPr lang="hu-HU" altLang="hu-HU" b="1" dirty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hu-HU" altLang="hu-HU" b="1" dirty="0">
                <a:solidFill>
                  <a:srgbClr val="000000"/>
                </a:solidFill>
              </a:rPr>
              <a:t>Társadalmi kirekesztődés folyamata</a:t>
            </a:r>
            <a:br>
              <a:rPr lang="hu-HU" altLang="hu-HU" b="1" dirty="0">
                <a:solidFill>
                  <a:srgbClr val="000000"/>
                </a:solidFill>
              </a:rPr>
            </a:br>
            <a:r>
              <a:rPr lang="hu-HU" altLang="hu-HU" b="1" dirty="0">
                <a:solidFill>
                  <a:srgbClr val="000000"/>
                </a:solidFill>
              </a:rPr>
              <a:t>	</a:t>
            </a:r>
            <a:r>
              <a:rPr lang="hu-HU" altLang="hu-HU" dirty="0">
                <a:solidFill>
                  <a:srgbClr val="000000"/>
                </a:solidFill>
              </a:rPr>
              <a:t>A</a:t>
            </a:r>
            <a:r>
              <a:rPr lang="hu-HU" altLang="hu-HU" dirty="0">
                <a:solidFill>
                  <a:prstClr val="black"/>
                </a:solidFill>
              </a:rPr>
              <a:t> munkához való viszony és a társadalmi-családi kötelékek 	tengelyein elfoglalt hely szerinti dimenziók.</a:t>
            </a:r>
          </a:p>
          <a:p>
            <a:pPr>
              <a:buFontTx/>
              <a:buChar char="-"/>
            </a:pPr>
            <a:endParaRPr lang="hu-HU" altLang="hu-HU" dirty="0">
              <a:solidFill>
                <a:prstClr val="black"/>
              </a:solidFill>
            </a:endParaRPr>
          </a:p>
          <a:p>
            <a:pPr>
              <a:buFontTx/>
              <a:buChar char="-"/>
            </a:pPr>
            <a:r>
              <a:rPr lang="hu-HU" altLang="hu-HU" b="1" dirty="0">
                <a:solidFill>
                  <a:prstClr val="black"/>
                </a:solidFill>
              </a:rPr>
              <a:t>Dinamikus életciklus keret </a:t>
            </a:r>
            <a:br>
              <a:rPr lang="hu-HU" altLang="hu-HU" b="1" dirty="0">
                <a:solidFill>
                  <a:prstClr val="black"/>
                </a:solidFill>
              </a:rPr>
            </a:br>
            <a:r>
              <a:rPr lang="hu-HU" altLang="hu-HU" b="1" dirty="0">
                <a:solidFill>
                  <a:prstClr val="black"/>
                </a:solidFill>
              </a:rPr>
              <a:t>	</a:t>
            </a:r>
            <a:r>
              <a:rPr lang="hu-HU" altLang="hu-HU" dirty="0">
                <a:solidFill>
                  <a:prstClr val="black"/>
                </a:solidFill>
              </a:rPr>
              <a:t>Módszertani lehetőség, mely lehetővé teszi, hogy elkülönítsük 	a 	tartós és az átmeneti hátrányokat, valamint feltárjuk, 	az adott 	életkörülményekkel járó jólét hogyan kötődik a 	korábbi 	életeseményekhez, és hogyan befolyásolhatja a 	későbbi jólétet. </a:t>
            </a:r>
          </a:p>
          <a:p>
            <a:endParaRPr lang="hu-HU" altLang="hu-HU" b="1" dirty="0">
              <a:solidFill>
                <a:srgbClr val="000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99829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2C399879-283B-BD68-3640-5FA2F1C48F54}"/>
              </a:ext>
            </a:extLst>
          </p:cNvPr>
          <p:cNvSpPr txBox="1"/>
          <p:nvPr/>
        </p:nvSpPr>
        <p:spPr>
          <a:xfrm>
            <a:off x="2300868" y="332656"/>
            <a:ext cx="5295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cap="all" dirty="0" err="1">
                <a:solidFill>
                  <a:schemeClr val="bg1"/>
                </a:solidFill>
                <a:latin typeface="Arial"/>
                <a:ea typeface="+mj-ea"/>
                <a:cs typeface="Arial"/>
              </a:rPr>
              <a:t>SZABAD-e</a:t>
            </a:r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a szabadult?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B4CFD1C-728B-F449-BD7B-916029D14A75}"/>
              </a:ext>
            </a:extLst>
          </p:cNvPr>
          <p:cNvSpPr txBox="1"/>
          <p:nvPr/>
        </p:nvSpPr>
        <p:spPr>
          <a:xfrm>
            <a:off x="395536" y="1412776"/>
            <a:ext cx="64624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/>
              <a:t>Értelmezési keret: Mi a szabadság?</a:t>
            </a:r>
            <a:r>
              <a:rPr lang="hu-HU" dirty="0"/>
              <a:t>(</a:t>
            </a:r>
            <a:r>
              <a:rPr lang="hu-HU" dirty="0" err="1"/>
              <a:t>Amartya</a:t>
            </a:r>
            <a:r>
              <a:rPr lang="hu-HU" dirty="0"/>
              <a:t> </a:t>
            </a:r>
            <a:r>
              <a:rPr lang="hu-HU" dirty="0" err="1"/>
              <a:t>Sen</a:t>
            </a:r>
            <a:r>
              <a:rPr lang="hu-HU" dirty="0"/>
              <a:t>)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Negatív szabadság: „korlátozásoktól való” szabadság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Pozitív szabadság: „valamire való” szabadság képesség (olyan életvitelre, amilyet maga választana magának) Összetartoznak és összefonódnak.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16782AA-F3B3-643A-1502-A95F8B42B144}"/>
              </a:ext>
            </a:extLst>
          </p:cNvPr>
          <p:cNvSpPr txBox="1"/>
          <p:nvPr/>
        </p:nvSpPr>
        <p:spPr>
          <a:xfrm>
            <a:off x="395536" y="3167103"/>
            <a:ext cx="828092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/>
              <a:t>A fogvatartott szempontjából: </a:t>
            </a:r>
            <a:r>
              <a:rPr lang="hu-HU" dirty="0"/>
              <a:t>Nem csupán szabadság-elvonás, hanem képességek növelése is.</a:t>
            </a:r>
          </a:p>
          <a:p>
            <a:endParaRPr lang="hu-HU" dirty="0"/>
          </a:p>
          <a:p>
            <a:r>
              <a:rPr lang="hu-HU" b="1" dirty="0"/>
              <a:t>A helyi közösség szempontjából: </a:t>
            </a:r>
            <a:r>
              <a:rPr lang="hu-HU" dirty="0"/>
              <a:t>Negatív szabadság növelése, pozitív szabadság növelése. Befogadási/visszafogadási képesség növelése a helyi együttműködések, jóvátételi programok megvalósítása által. (</a:t>
            </a:r>
            <a:r>
              <a:rPr lang="hu-HU" dirty="0" err="1"/>
              <a:t>Pl</a:t>
            </a:r>
            <a:r>
              <a:rPr lang="hu-HU" dirty="0"/>
              <a:t>: Megbántam, </a:t>
            </a:r>
            <a:r>
              <a:rPr lang="hu-HU" dirty="0" err="1"/>
              <a:t>jóvátenném</a:t>
            </a:r>
            <a:r>
              <a:rPr lang="hu-HU" dirty="0"/>
              <a:t>; Börtön a városért; nyílt nap; bűnmegelőzési célú látogatások)</a:t>
            </a:r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 err="1"/>
              <a:t>reintegrációs</a:t>
            </a:r>
            <a:r>
              <a:rPr lang="hu-HU" dirty="0"/>
              <a:t> folyamat a pozitív szabadság erősítése, nem csupán a fogvatartottat/szabadultat készíti fel a beilleszkedésre/visszailleszkedésre, hanem, a helyi közösséget is felkészíti a befogadásra/visszafogadásra.</a:t>
            </a:r>
          </a:p>
        </p:txBody>
      </p:sp>
    </p:spTree>
    <p:extLst>
      <p:ext uri="{BB962C8B-B14F-4D97-AF65-F5344CB8AC3E}">
        <p14:creationId xmlns:p14="http://schemas.microsoft.com/office/powerpoint/2010/main" val="2443419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2C399879-283B-BD68-3640-5FA2F1C48F54}"/>
              </a:ext>
            </a:extLst>
          </p:cNvPr>
          <p:cNvSpPr txBox="1"/>
          <p:nvPr/>
        </p:nvSpPr>
        <p:spPr>
          <a:xfrm>
            <a:off x="2300868" y="332656"/>
            <a:ext cx="5295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cap="all" dirty="0" err="1">
                <a:solidFill>
                  <a:schemeClr val="bg1"/>
                </a:solidFill>
                <a:latin typeface="Arial"/>
                <a:ea typeface="+mj-ea"/>
                <a:cs typeface="Arial"/>
              </a:rPr>
              <a:t>SZABAD-e</a:t>
            </a:r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a szabadult?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16782AA-F3B3-643A-1502-A95F8B42B144}"/>
              </a:ext>
            </a:extLst>
          </p:cNvPr>
          <p:cNvSpPr txBox="1"/>
          <p:nvPr/>
        </p:nvSpPr>
        <p:spPr>
          <a:xfrm>
            <a:off x="395536" y="1556792"/>
            <a:ext cx="489654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/>
              <a:t>A szabadult és a szabadság</a:t>
            </a:r>
          </a:p>
          <a:p>
            <a:r>
              <a:rPr lang="hu-HU" sz="1200" dirty="0"/>
              <a:t>Intenzív utógondozás a szabadulásra felkészítés és a szabadulás utáni segítségnyújtás során</a:t>
            </a:r>
            <a:endParaRPr lang="hu-HU" sz="1200" dirty="0">
              <a:hlinkClick r:id="rId2"/>
            </a:endParaRPr>
          </a:p>
          <a:p>
            <a:r>
              <a:rPr lang="hu-HU" sz="1200" dirty="0">
                <a:hlinkClick r:id="rId2"/>
              </a:rPr>
              <a:t>https://www.youtube.com/watch?v=fkEtt0Iv7LY</a:t>
            </a:r>
            <a:r>
              <a:rPr lang="hu-HU" sz="1200" dirty="0"/>
              <a:t>   (09.17-ig)</a:t>
            </a: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Szabadulás utáni pszichés krízis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Társadalmi előítéletek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Meggyengült, vagy hiányzó családi – kapcsolati kötelékek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Lakhatási nehézségek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Anyagi nehézségek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Gyorsan változó világ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Börtönártalmak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Bizonytalan léthelyzet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6DAE08C-7EB2-EB14-B25D-43BF8154B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914" y="2204864"/>
            <a:ext cx="366712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54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2C399879-283B-BD68-3640-5FA2F1C48F54}"/>
              </a:ext>
            </a:extLst>
          </p:cNvPr>
          <p:cNvSpPr txBox="1"/>
          <p:nvPr/>
        </p:nvSpPr>
        <p:spPr>
          <a:xfrm>
            <a:off x="2300868" y="332656"/>
            <a:ext cx="5295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Ha a szabadult megjelenik a hajléktalanellátó rendszerben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16782AA-F3B3-643A-1502-A95F8B42B144}"/>
              </a:ext>
            </a:extLst>
          </p:cNvPr>
          <p:cNvSpPr txBox="1"/>
          <p:nvPr/>
        </p:nvSpPr>
        <p:spPr>
          <a:xfrm>
            <a:off x="179512" y="1556792"/>
            <a:ext cx="8568952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/>
              <a:t>Főbb kérdések:</a:t>
            </a:r>
          </a:p>
          <a:p>
            <a:endParaRPr lang="hu-HU" sz="2800" b="1" dirty="0"/>
          </a:p>
          <a:p>
            <a:r>
              <a:rPr lang="hu-HU" sz="2800" dirty="0"/>
              <a:t>- börtönbe kerülése előtt intézményrendszerben élt-e? (önálló életviteli készségek!!)</a:t>
            </a:r>
          </a:p>
          <a:p>
            <a:r>
              <a:rPr lang="hu-HU" sz="2800" dirty="0"/>
              <a:t>- ha nem, van-e helyreállítható családi kapcsolat? (Fontos figyelembe venni, hogy először kerül kapcsolatba a hajléktalanellátással)</a:t>
            </a:r>
          </a:p>
          <a:p>
            <a:r>
              <a:rPr lang="hu-HU" sz="2800" dirty="0"/>
              <a:t>- milyen </a:t>
            </a:r>
            <a:r>
              <a:rPr lang="hu-HU" sz="2800" dirty="0" err="1"/>
              <a:t>reintegrációs</a:t>
            </a:r>
            <a:r>
              <a:rPr lang="hu-HU" sz="2800" dirty="0"/>
              <a:t> szolgáltatást kapott a börtönben? (képzésre, munkatapasztalatra, lehet építeni az elhelyezkedés segítésénél, és felmérhető az egyéni és csoportos foglalkozásokban való „jártasság”)</a:t>
            </a:r>
          </a:p>
          <a:p>
            <a:endParaRPr lang="hu-HU" sz="2800" b="1" dirty="0"/>
          </a:p>
          <a:p>
            <a:endParaRPr lang="hu-HU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821544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2C399879-283B-BD68-3640-5FA2F1C48F54}"/>
              </a:ext>
            </a:extLst>
          </p:cNvPr>
          <p:cNvSpPr txBox="1"/>
          <p:nvPr/>
        </p:nvSpPr>
        <p:spPr>
          <a:xfrm>
            <a:off x="2300868" y="332656"/>
            <a:ext cx="5295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Ha a szabadult megjelenik a hajléktalanellátó rendszerben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16782AA-F3B3-643A-1502-A95F8B42B144}"/>
              </a:ext>
            </a:extLst>
          </p:cNvPr>
          <p:cNvSpPr txBox="1"/>
          <p:nvPr/>
        </p:nvSpPr>
        <p:spPr>
          <a:xfrm>
            <a:off x="179512" y="1556792"/>
            <a:ext cx="8568952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/>
              <a:t>Főbb kérdések:</a:t>
            </a:r>
          </a:p>
          <a:p>
            <a:endParaRPr lang="hu-HU" sz="2800" b="1" dirty="0"/>
          </a:p>
          <a:p>
            <a:r>
              <a:rPr lang="hu-HU" sz="2800" dirty="0"/>
              <a:t>- elzárásból, letartóztatásból, vagy ítéletből szabadult? Ez utóbbi esetében feltételesen, vagy kitöltve? Volt-e speciális részlegen?</a:t>
            </a:r>
          </a:p>
          <a:p>
            <a:r>
              <a:rPr lang="hu-HU" sz="2800" dirty="0"/>
              <a:t>- van-e folyamatban levő ügye? („átmeneti vagy tartós állapot”)</a:t>
            </a:r>
          </a:p>
          <a:p>
            <a:r>
              <a:rPr lang="hu-HU" sz="2800" dirty="0"/>
              <a:t>- van-e elrendelt pártfogó felügyelete, külön magatartási szabálya? (szakember, akivel célszerű együttműködni, illetve olyan előírás, amit az ügyféllel végzett munka során figyelembe kell venni</a:t>
            </a:r>
          </a:p>
          <a:p>
            <a:endParaRPr lang="hu-HU" sz="2800" dirty="0"/>
          </a:p>
          <a:p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035632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2C399879-283B-BD68-3640-5FA2F1C48F54}"/>
              </a:ext>
            </a:extLst>
          </p:cNvPr>
          <p:cNvSpPr txBox="1"/>
          <p:nvPr/>
        </p:nvSpPr>
        <p:spPr>
          <a:xfrm>
            <a:off x="2300868" y="332656"/>
            <a:ext cx="5295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Amire számítani lehet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16782AA-F3B3-643A-1502-A95F8B42B144}"/>
              </a:ext>
            </a:extLst>
          </p:cNvPr>
          <p:cNvSpPr txBox="1"/>
          <p:nvPr/>
        </p:nvSpPr>
        <p:spPr>
          <a:xfrm>
            <a:off x="179512" y="1556792"/>
            <a:ext cx="8568952" cy="7909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Hozza a börtönben betöltött szerepét, megküzdési mechanizmusait, börtönártalmait</a:t>
            </a:r>
          </a:p>
          <a:p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Gondolkodása, beszéde beszűkült </a:t>
            </a:r>
          </a:p>
          <a:p>
            <a:r>
              <a:rPr lang="hu-HU" sz="2000" dirty="0"/>
              <a:t>( Börtönszleng szótár  </a:t>
            </a:r>
            <a:r>
              <a:rPr lang="hu-HU" sz="2000" dirty="0">
                <a:hlinkClick r:id="rId2"/>
              </a:rPr>
              <a:t>https://www.mek.oszk.hu/06000/06044/</a:t>
            </a:r>
            <a:r>
              <a:rPr lang="hu-HU" sz="2000" dirty="0"/>
              <a:t>)</a:t>
            </a:r>
          </a:p>
          <a:p>
            <a:endParaRPr lang="hu-H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 gyorsan változó világban nem igazodik ki </a:t>
            </a:r>
            <a:br>
              <a:rPr lang="hu-HU" sz="2800" dirty="0"/>
            </a:br>
            <a:r>
              <a:rPr lang="hu-HU" sz="2800" dirty="0"/>
              <a:t>(gond lehet az ügyintézés, közlekedés, </a:t>
            </a:r>
            <a:r>
              <a:rPr lang="hu-HU" sz="2800" dirty="0" err="1"/>
              <a:t>stb</a:t>
            </a:r>
            <a:r>
              <a:rPr lang="hu-HU" sz="2800" dirty="0"/>
              <a:t>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Esetleges „haragosok” a bűncselekmény miatt, meghatározza a segítő folyamat felépítését.(pl.: </a:t>
            </a:r>
            <a:r>
              <a:rPr lang="hu-HU" sz="2800" dirty="0" err="1"/>
              <a:t>földrajzilag</a:t>
            </a:r>
            <a:r>
              <a:rPr lang="hu-HU" sz="2800" dirty="0"/>
              <a:t> korlátozó lehet)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  <a:p>
            <a:endParaRPr lang="hu-H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866290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2C399879-283B-BD68-3640-5FA2F1C48F54}"/>
              </a:ext>
            </a:extLst>
          </p:cNvPr>
          <p:cNvSpPr txBox="1"/>
          <p:nvPr/>
        </p:nvSpPr>
        <p:spPr>
          <a:xfrm>
            <a:off x="1763688" y="332656"/>
            <a:ext cx="583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Esetvitel felépítése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16782AA-F3B3-643A-1502-A95F8B42B144}"/>
              </a:ext>
            </a:extLst>
          </p:cNvPr>
          <p:cNvSpPr txBox="1"/>
          <p:nvPr/>
        </p:nvSpPr>
        <p:spPr>
          <a:xfrm>
            <a:off x="179512" y="1556792"/>
            <a:ext cx="8568952" cy="8032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Börtönártalmak csökkentése</a:t>
            </a:r>
          </a:p>
          <a:p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Életviteli készségek kialakítása, helyreállítása</a:t>
            </a:r>
            <a:endParaRPr lang="hu-HU" sz="2000" dirty="0"/>
          </a:p>
          <a:p>
            <a:endParaRPr lang="hu-H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 világról való ismeretek pótlása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Egyéni célok, szükségletek meghatározása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Személyre szabottan! Nincs két egyforma szabadult!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  <a:p>
            <a:endParaRPr lang="hu-H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4215901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2C399879-283B-BD68-3640-5FA2F1C48F54}"/>
              </a:ext>
            </a:extLst>
          </p:cNvPr>
          <p:cNvSpPr txBox="1"/>
          <p:nvPr/>
        </p:nvSpPr>
        <p:spPr>
          <a:xfrm>
            <a:off x="899592" y="332656"/>
            <a:ext cx="72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Esetvitel felépítése – ESETEK feldolgozásra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16782AA-F3B3-643A-1502-A95F8B42B144}"/>
              </a:ext>
            </a:extLst>
          </p:cNvPr>
          <p:cNvSpPr txBox="1"/>
          <p:nvPr/>
        </p:nvSpPr>
        <p:spPr>
          <a:xfrm>
            <a:off x="179512" y="1340768"/>
            <a:ext cx="8712968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17 év után szabadult, lakhatása nem megoldott.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45 éves férfi.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Emberölésért ítélték el, első bűncselekménye volt.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Vidéki kisvárosban követte el a bűncselekményét, rokonai élnek, de ugyanabban a városban. </a:t>
            </a:r>
            <a:r>
              <a:rPr lang="hu-HU" sz="2400" dirty="0" err="1"/>
              <a:t>Fogvatartása</a:t>
            </a:r>
            <a:r>
              <a:rPr lang="hu-HU" sz="2400" dirty="0"/>
              <a:t> alatt tartják a kapcsolatot, mindenben támogatják.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Az áldozat családtagjai is abban a kisvárosban élnek. Nem szeretne találkozni velük, fél a bosszújuktól.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A </a:t>
            </a:r>
            <a:r>
              <a:rPr lang="hu-HU" sz="2400" dirty="0" err="1"/>
              <a:t>fogvatartása</a:t>
            </a:r>
            <a:r>
              <a:rPr lang="hu-HU" sz="2400" dirty="0"/>
              <a:t> alatt munkáltatva volt, </a:t>
            </a:r>
            <a:r>
              <a:rPr lang="hu-HU" sz="2400" dirty="0" err="1"/>
              <a:t>reintegrációs</a:t>
            </a:r>
            <a:r>
              <a:rPr lang="hu-HU" sz="2400" dirty="0"/>
              <a:t> programokon részt vett, együttműködés jellemezte.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400" dirty="0"/>
              <a:t>Célja, hogy önálló egzisztenciát alakítson ki, nem szeretne visszakerülni a börtönbe. </a:t>
            </a:r>
            <a:r>
              <a:rPr lang="hu-HU" sz="2400" dirty="0" err="1"/>
              <a:t>Fogvatartása</a:t>
            </a:r>
            <a:r>
              <a:rPr lang="hu-HU" sz="2400" dirty="0"/>
              <a:t> előtt megoldott volt a lakhatása, de azt a 17 év alatt elveszítette a banki hitel miatt. Börtönbe kerülése előtt folyamatos munkaviszonya volt.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  <a:p>
            <a:endParaRPr lang="hu-H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136432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2C399879-283B-BD68-3640-5FA2F1C48F54}"/>
              </a:ext>
            </a:extLst>
          </p:cNvPr>
          <p:cNvSpPr txBox="1"/>
          <p:nvPr/>
        </p:nvSpPr>
        <p:spPr>
          <a:xfrm>
            <a:off x="899592" y="332656"/>
            <a:ext cx="72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Esetvitel felépítése – ESETEK feldolgozásra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16782AA-F3B3-643A-1502-A95F8B42B144}"/>
              </a:ext>
            </a:extLst>
          </p:cNvPr>
          <p:cNvSpPr txBox="1"/>
          <p:nvPr/>
        </p:nvSpPr>
        <p:spPr>
          <a:xfrm>
            <a:off x="179512" y="1340768"/>
            <a:ext cx="8712968" cy="858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27 éves fiatalember, rablásért ült.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Gyermekotthonban nőtt fel 4 éves korától.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Javítóintézetben és fiatalkorúak börtönében is töltött már ítéletet, lopásért, betörésért.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2 kiskorú gyermeke élettársa szüleivel él, élettársa börtönben van, fél év múlva szabadul.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Célja, hogy legyen lakhatásuk élettársa szabadulására, és a gyerekek újra velük élhessenek.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Az élettársa szülei nem fogadják be őket.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 börtönben befejezte alapfokú oktatását, és részszakmát is szerzett, szobafestő.</a:t>
            </a:r>
          </a:p>
          <a:p>
            <a:r>
              <a:rPr lang="hu-HU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  <a:p>
            <a:endParaRPr lang="hu-H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959665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2C399879-283B-BD68-3640-5FA2F1C48F54}"/>
              </a:ext>
            </a:extLst>
          </p:cNvPr>
          <p:cNvSpPr txBox="1"/>
          <p:nvPr/>
        </p:nvSpPr>
        <p:spPr>
          <a:xfrm>
            <a:off x="899592" y="332656"/>
            <a:ext cx="72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Esetvitel felépítése – ESETEK feldolgozásra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16782AA-F3B3-643A-1502-A95F8B42B144}"/>
              </a:ext>
            </a:extLst>
          </p:cNvPr>
          <p:cNvSpPr txBox="1"/>
          <p:nvPr/>
        </p:nvSpPr>
        <p:spPr>
          <a:xfrm>
            <a:off x="179512" y="1340768"/>
            <a:ext cx="8712968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30 éves nő.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Gazdasági bűncselekményért ítélték el 3 évre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Áldozatnak tartja magát, volt párja vette rá, hogy aláírjon papírokat.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 </a:t>
            </a:r>
            <a:r>
              <a:rPr lang="hu-HU" sz="2800" dirty="0" err="1"/>
              <a:t>fogvatartása</a:t>
            </a:r>
            <a:r>
              <a:rPr lang="hu-HU" sz="2800" dirty="0"/>
              <a:t> alatt nem rendelkezett kapcsolattartóval.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 Önálló lakhatása nem megoldott, volt élettársa lakásában laktak.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 börtönben varrodában dolgozott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Kereskedelmi szakközépiskolai végzettsége van.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  <a:p>
            <a:endParaRPr lang="hu-H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023230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2C399879-283B-BD68-3640-5FA2F1C48F54}"/>
              </a:ext>
            </a:extLst>
          </p:cNvPr>
          <p:cNvSpPr txBox="1"/>
          <p:nvPr/>
        </p:nvSpPr>
        <p:spPr>
          <a:xfrm>
            <a:off x="899592" y="332656"/>
            <a:ext cx="72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Esetvitel felépítése – ESETEK feldolgozásra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16782AA-F3B3-643A-1502-A95F8B42B144}"/>
              </a:ext>
            </a:extLst>
          </p:cNvPr>
          <p:cNvSpPr txBox="1"/>
          <p:nvPr/>
        </p:nvSpPr>
        <p:spPr>
          <a:xfrm>
            <a:off x="179512" y="1340768"/>
            <a:ext cx="8712968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25 éves férfi.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Drogprevenciós körleten töltötte ítéletét (kábítószer kereskedelem).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Szabadulása után is </a:t>
            </a:r>
            <a:r>
              <a:rPr lang="hu-HU" sz="2800" dirty="0" err="1"/>
              <a:t>drogozik</a:t>
            </a:r>
            <a:r>
              <a:rPr lang="hu-HU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 </a:t>
            </a:r>
            <a:r>
              <a:rPr lang="hu-HU" sz="2800" dirty="0" err="1"/>
              <a:t>fogvatartása</a:t>
            </a:r>
            <a:r>
              <a:rPr lang="hu-HU" sz="2800" dirty="0"/>
              <a:t> alatt szülei elhunytak, más kapcsolattartója nem volt.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 Önálló lakhatása nem megoldott.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 börtönben megszerezte az érettségit, szakmája nincs.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 börtönben a konyhán dolgozott.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  <a:p>
            <a:endParaRPr lang="hu-H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48453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54D1E0-B20A-22C4-C559-CB9EE737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EC037C36-A9B5-F5A1-8E9F-52F5C90FD0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512" y="1402733"/>
            <a:ext cx="8775078" cy="5338635"/>
          </a:xfrm>
        </p:spPr>
      </p:pic>
    </p:spTree>
    <p:extLst>
      <p:ext uri="{BB962C8B-B14F-4D97-AF65-F5344CB8AC3E}">
        <p14:creationId xmlns:p14="http://schemas.microsoft.com/office/powerpoint/2010/main" val="1949411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5329" y="1988840"/>
            <a:ext cx="8510289" cy="1440160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sz="1400" cap="non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bianka.botka@bm.gov.hu</a:t>
            </a:r>
            <a:br>
              <a:rPr lang="hu-HU" sz="1200" cap="none" dirty="0"/>
            </a:br>
            <a:br>
              <a:rPr lang="hu-HU" sz="1200" cap="none" dirty="0"/>
            </a:br>
            <a:endParaRPr lang="hu-HU" sz="1200" dirty="0"/>
          </a:p>
        </p:txBody>
      </p:sp>
      <p:sp>
        <p:nvSpPr>
          <p:cNvPr id="3" name="Téglalap 2"/>
          <p:cNvSpPr/>
          <p:nvPr/>
        </p:nvSpPr>
        <p:spPr>
          <a:xfrm>
            <a:off x="539552" y="33265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EFOP-1.3.3-16-2016-00001 „</a:t>
            </a:r>
            <a:r>
              <a:rPr lang="hu-HU" i="1" dirty="0">
                <a:solidFill>
                  <a:schemeClr val="bg1"/>
                </a:solidFill>
              </a:rPr>
              <a:t>Fogvatartottak </a:t>
            </a:r>
            <a:r>
              <a:rPr lang="hu-HU" i="1" dirty="0" err="1">
                <a:solidFill>
                  <a:schemeClr val="bg1"/>
                </a:solidFill>
              </a:rPr>
              <a:t>reintegrációja</a:t>
            </a:r>
            <a:r>
              <a:rPr lang="hu-HU" i="1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75" y="6165304"/>
            <a:ext cx="73342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5" y="404664"/>
            <a:ext cx="7776864" cy="864096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Büntetés-végrehajtási szervezet </a:t>
            </a:r>
            <a:r>
              <a:rPr lang="hu-HU" sz="2800" dirty="0" err="1"/>
              <a:t>reintegrációs</a:t>
            </a:r>
            <a:r>
              <a:rPr lang="hu-HU" sz="2800" dirty="0"/>
              <a:t> tevékenysége</a:t>
            </a:r>
            <a:br>
              <a:rPr lang="hu-HU" sz="2800" b="1" cap="all" dirty="0">
                <a:solidFill>
                  <a:prstClr val="white"/>
                </a:solidFill>
                <a:cs typeface="Arial"/>
              </a:rPr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47248" cy="4114800"/>
          </a:xfrm>
        </p:spPr>
        <p:txBody>
          <a:bodyPr>
            <a:normAutofit fontScale="70000" lnSpcReduction="20000"/>
          </a:bodyPr>
          <a:lstStyle/>
          <a:p>
            <a:endParaRPr lang="hu-HU" altLang="hu-HU" sz="2400" b="1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hu-HU" b="1" dirty="0">
                <a:effectLst/>
              </a:rPr>
              <a:t>2013. évi CCXL. Törvény a büntetések, az intézkedések, egyes kényszerintézkedések és a szabálysértési elzárás végrehajtásáról</a:t>
            </a:r>
          </a:p>
          <a:p>
            <a:pPr marL="0" indent="0" algn="just">
              <a:buNone/>
            </a:pPr>
            <a:endParaRPr lang="hu-HU" b="1" dirty="0"/>
          </a:p>
          <a:p>
            <a:pPr marL="0" indent="0" algn="just">
              <a:buNone/>
            </a:pPr>
            <a:r>
              <a:rPr lang="hu-HU" b="1" dirty="0">
                <a:effectLst/>
              </a:rPr>
              <a:t>1. § </a:t>
            </a:r>
            <a:r>
              <a:rPr lang="hu-HU" dirty="0">
                <a:effectLst/>
              </a:rPr>
              <a:t>(1) A büntetés-végrehajtás </a:t>
            </a:r>
            <a:r>
              <a:rPr lang="hu-HU" b="1" dirty="0">
                <a:effectLst/>
              </a:rPr>
              <a:t>feladata</a:t>
            </a:r>
            <a:r>
              <a:rPr lang="hu-HU" dirty="0">
                <a:effectLst/>
              </a:rPr>
              <a:t> a büntetési célok érvényesítése a büntetés, illetve az intézkedés végrehajtásán keresztül, azzal a célkitűzéssel, hogy a végrehajtás során az </a:t>
            </a:r>
            <a:r>
              <a:rPr lang="hu-HU" b="1" dirty="0" err="1">
                <a:effectLst/>
              </a:rPr>
              <a:t>egyéniesítés</a:t>
            </a:r>
            <a:r>
              <a:rPr lang="hu-HU" dirty="0">
                <a:effectLst/>
              </a:rPr>
              <a:t> szempontjait biztosítani kell annak érdekében, hogy az megfelelően szolgálja az </a:t>
            </a:r>
            <a:r>
              <a:rPr lang="hu-HU" b="1" dirty="0">
                <a:effectLst/>
              </a:rPr>
              <a:t>egyéni megelőzési célok</a:t>
            </a:r>
            <a:r>
              <a:rPr lang="hu-HU" dirty="0">
                <a:effectLst/>
              </a:rPr>
              <a:t> elérését.</a:t>
            </a:r>
          </a:p>
          <a:p>
            <a:pPr marL="0" indent="0" algn="just">
              <a:buNone/>
            </a:pPr>
            <a:r>
              <a:rPr lang="hu-HU" dirty="0">
                <a:effectLst/>
              </a:rPr>
              <a:t>(2) A büntetések és az intézkedések végrehajtásának rendjét úgy kell kialakítani, hogy az</a:t>
            </a:r>
          </a:p>
          <a:p>
            <a:pPr marL="0" indent="0" algn="just">
              <a:buNone/>
            </a:pPr>
            <a:r>
              <a:rPr lang="hu-HU" i="1" dirty="0">
                <a:effectLst/>
              </a:rPr>
              <a:t>a) </a:t>
            </a:r>
            <a:r>
              <a:rPr lang="hu-HU" dirty="0">
                <a:effectLst/>
              </a:rPr>
              <a:t>a büntetésben és az intézkedésben megnyilvánuló joghátrányon, illetve a megelőzést szolgáló rendelkezések érvényesítésén túl </a:t>
            </a:r>
            <a:r>
              <a:rPr lang="hu-HU" b="1" dirty="0">
                <a:effectLst/>
              </a:rPr>
              <a:t>elősegítse az elítélt társadalmi beilleszkedését</a:t>
            </a:r>
            <a:r>
              <a:rPr lang="hu-HU" dirty="0">
                <a:effectLst/>
              </a:rPr>
              <a:t> és a jogkövető magatartás kialakulását,</a:t>
            </a:r>
          </a:p>
          <a:p>
            <a:pPr marL="0" indent="0">
              <a:buNone/>
            </a:pPr>
            <a:endParaRPr lang="hu-HU" b="1" dirty="0">
              <a:effectLst/>
            </a:endParaRPr>
          </a:p>
          <a:p>
            <a:pPr marL="0" indent="0">
              <a:buNone/>
            </a:pPr>
            <a:endParaRPr lang="hu-HU" altLang="hu-HU" b="1" dirty="0">
              <a:solidFill>
                <a:srgbClr val="000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574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253-FBA3-3316-5F72-80563452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Büntetés-végrehajtási szervezet </a:t>
            </a:r>
            <a:r>
              <a:rPr lang="hu-HU" sz="2400" dirty="0" err="1"/>
              <a:t>reintegrációs</a:t>
            </a:r>
            <a:r>
              <a:rPr lang="hu-HU" sz="2400" dirty="0"/>
              <a:t> tevékenysége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960B58-5893-1E4B-A98C-677BE4A05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8238811" cy="4114800"/>
          </a:xfrm>
        </p:spPr>
        <p:txBody>
          <a:bodyPr/>
          <a:lstStyle/>
          <a:p>
            <a:pPr marL="0" indent="0" algn="ctr">
              <a:buNone/>
            </a:pPr>
            <a:r>
              <a:rPr lang="hu-HU" sz="2400" b="1" dirty="0"/>
              <a:t>Kockázatelemzési és Kezelési Rendszer</a:t>
            </a:r>
          </a:p>
          <a:p>
            <a:pPr marL="0" indent="0" algn="ctr">
              <a:buNone/>
            </a:pPr>
            <a:r>
              <a:rPr lang="hu-HU" sz="2400" dirty="0"/>
              <a:t>az e törvényben meghatározott elítéltek kockázatelemző, valamint </a:t>
            </a:r>
            <a:r>
              <a:rPr lang="hu-HU" sz="2400" b="1" dirty="0"/>
              <a:t>az egyéb </a:t>
            </a:r>
            <a:r>
              <a:rPr lang="hu-HU" sz="2400" b="1" dirty="0" err="1"/>
              <a:t>reintegrációs</a:t>
            </a:r>
            <a:r>
              <a:rPr lang="hu-HU" sz="2400" b="1" dirty="0"/>
              <a:t> programokat </a:t>
            </a:r>
            <a:r>
              <a:rPr lang="hu-HU" sz="2400" dirty="0"/>
              <a:t>és döntéseket </a:t>
            </a:r>
            <a:r>
              <a:rPr lang="hu-HU" sz="2400" b="1" dirty="0"/>
              <a:t>elősegítő vizsgálata</a:t>
            </a:r>
            <a:r>
              <a:rPr lang="hu-HU" dirty="0"/>
              <a:t>.</a:t>
            </a:r>
          </a:p>
        </p:txBody>
      </p:sp>
      <p:sp>
        <p:nvSpPr>
          <p:cNvPr id="5" name="Nyíl: lefelé mutató 4">
            <a:extLst>
              <a:ext uri="{FF2B5EF4-FFF2-40B4-BE49-F238E27FC236}">
                <a16:creationId xmlns:a16="http://schemas.microsoft.com/office/drawing/2014/main" id="{E012666D-FB97-4BF1-6CB2-769CA98A51A0}"/>
              </a:ext>
            </a:extLst>
          </p:cNvPr>
          <p:cNvSpPr/>
          <p:nvPr/>
        </p:nvSpPr>
        <p:spPr>
          <a:xfrm>
            <a:off x="4283968" y="3645024"/>
            <a:ext cx="288032" cy="10801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8AF3015-77D5-D6C1-209C-49DEFB97D081}"/>
              </a:ext>
            </a:extLst>
          </p:cNvPr>
          <p:cNvSpPr txBox="1"/>
          <p:nvPr/>
        </p:nvSpPr>
        <p:spPr>
          <a:xfrm>
            <a:off x="827584" y="4869160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effectLst/>
              </a:rPr>
              <a:t>Befogadási és </a:t>
            </a:r>
            <a:r>
              <a:rPr lang="hu-HU" sz="2400" b="1" dirty="0" err="1">
                <a:effectLst/>
              </a:rPr>
              <a:t>Fogvatartási</a:t>
            </a:r>
            <a:r>
              <a:rPr lang="hu-HU" sz="2400" b="1" dirty="0">
                <a:effectLst/>
              </a:rPr>
              <a:t> Bizottság</a:t>
            </a:r>
          </a:p>
          <a:p>
            <a:pPr algn="ctr"/>
            <a:r>
              <a:rPr lang="hu-HU" sz="2400" dirty="0"/>
              <a:t>dönt az elítélt </a:t>
            </a:r>
            <a:r>
              <a:rPr lang="hu-HU" sz="2400" b="1" i="1" u="sng" dirty="0"/>
              <a:t>rezsimbe sorolás</a:t>
            </a:r>
            <a:r>
              <a:rPr lang="hu-HU" sz="2400" dirty="0"/>
              <a:t>áról és a </a:t>
            </a:r>
            <a:r>
              <a:rPr lang="hu-HU" sz="2400" dirty="0" err="1"/>
              <a:t>bv</a:t>
            </a:r>
            <a:r>
              <a:rPr lang="hu-HU" sz="2400" dirty="0"/>
              <a:t>. intézetben működő </a:t>
            </a:r>
            <a:r>
              <a:rPr lang="hu-HU" sz="2400" b="1" dirty="0" err="1"/>
              <a:t>reintegrációs</a:t>
            </a:r>
            <a:r>
              <a:rPr lang="hu-HU" sz="2400" b="1" dirty="0"/>
              <a:t> programokon való részvételéről</a:t>
            </a:r>
            <a:r>
              <a:rPr lang="hu-HU" sz="2400" dirty="0"/>
              <a:t>.</a:t>
            </a:r>
            <a:endParaRPr lang="hu-HU" sz="2400" b="1" dirty="0">
              <a:effectLst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B857999-6B98-A23C-543D-F50B4B699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388" y="3264036"/>
            <a:ext cx="2520280" cy="160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1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253-FBA3-3316-5F72-80563452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Büntetés-végrehajtási szervezet </a:t>
            </a:r>
            <a:r>
              <a:rPr lang="hu-HU" sz="2400" dirty="0" err="1"/>
              <a:t>reintegrációs</a:t>
            </a:r>
            <a:r>
              <a:rPr lang="hu-HU" sz="2400" dirty="0"/>
              <a:t> tevékenysége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960B58-5893-1E4B-A98C-677BE4A05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4474841" cy="4114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u-HU" b="1" dirty="0"/>
              <a:t>Végrehajtási fokozatok</a:t>
            </a:r>
          </a:p>
          <a:p>
            <a:pPr marL="0" indent="0" algn="ctr">
              <a:buNone/>
            </a:pPr>
            <a:r>
              <a:rPr lang="hu-HU" dirty="0"/>
              <a:t>Fogház</a:t>
            </a:r>
          </a:p>
          <a:p>
            <a:pPr marL="0" indent="0" algn="ctr">
              <a:buNone/>
            </a:pPr>
            <a:r>
              <a:rPr lang="hu-HU" dirty="0"/>
              <a:t>Börtön</a:t>
            </a:r>
          </a:p>
          <a:p>
            <a:pPr marL="0" indent="0" algn="ctr">
              <a:buNone/>
            </a:pPr>
            <a:r>
              <a:rPr lang="hu-HU" dirty="0"/>
              <a:t>Fegyház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b="1" dirty="0"/>
              <a:t>Rezsimek</a:t>
            </a:r>
          </a:p>
          <a:p>
            <a:pPr marL="0" indent="0" algn="ctr">
              <a:buNone/>
            </a:pPr>
            <a:r>
              <a:rPr lang="hu-HU" dirty="0"/>
              <a:t>Enyhébb</a:t>
            </a:r>
          </a:p>
          <a:p>
            <a:pPr marL="0" indent="0" algn="ctr">
              <a:buNone/>
            </a:pPr>
            <a:r>
              <a:rPr lang="hu-HU" dirty="0"/>
              <a:t>Általános</a:t>
            </a:r>
          </a:p>
          <a:p>
            <a:pPr marL="0" indent="0" algn="ctr">
              <a:buNone/>
            </a:pPr>
            <a:r>
              <a:rPr lang="hu-HU" dirty="0"/>
              <a:t>Szigorúbb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44BC3A6-4535-441C-9711-6E1F1707C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856077"/>
            <a:ext cx="2621507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3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0859EF-BC66-9FE5-CF96-87B0B2425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E2294C63-2D25-1C1C-CCE0-A4C92B7FB9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4015" y="1263050"/>
            <a:ext cx="8655969" cy="5589240"/>
          </a:xfrm>
        </p:spPr>
      </p:pic>
    </p:spTree>
    <p:extLst>
      <p:ext uri="{BB962C8B-B14F-4D97-AF65-F5344CB8AC3E}">
        <p14:creationId xmlns:p14="http://schemas.microsoft.com/office/powerpoint/2010/main" val="411502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253-FBA3-3316-5F72-80563452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86409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Büntetés-végrehajtási szervezet </a:t>
            </a:r>
            <a:r>
              <a:rPr lang="hu-HU" sz="2400" dirty="0" err="1"/>
              <a:t>reintegrációs</a:t>
            </a:r>
            <a:r>
              <a:rPr lang="hu-HU" sz="2400" dirty="0"/>
              <a:t> tevékenysége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960B58-5893-1E4B-A98C-677BE4A05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8238811" cy="41148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hu-HU" b="1" dirty="0">
                <a:effectLst/>
              </a:rPr>
              <a:t>Sajátos kezelési igényű elítéltek számára kialakított részlegek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just">
              <a:buNone/>
            </a:pPr>
            <a:r>
              <a:rPr lang="hu-HU" b="1" dirty="0"/>
              <a:t>Hosszúidős speciális részleg (HSR):</a:t>
            </a:r>
          </a:p>
          <a:p>
            <a:pPr marL="0" indent="0" algn="just">
              <a:buNone/>
            </a:pPr>
            <a:r>
              <a:rPr lang="hu-HU" dirty="0"/>
              <a:t>Életfogytig tartó-, vagy legalább tizenöt évi szabadságvesztés büntetését töltő elítélt, akinek különleges kezelése és elhelyezése indokolt abból a célból, hogy a közösségbe helyezésre felkészítést, illetve a közösségbe visszahelyezést nyerjen.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7118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2679</TotalTime>
  <Words>2360</Words>
  <Application>Microsoft Office PowerPoint</Application>
  <PresentationFormat>Diavetítés a képernyőre (4:3 oldalarány)</PresentationFormat>
  <Paragraphs>333</Paragraphs>
  <Slides>40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Office-téma</vt:lpstr>
      <vt:lpstr>  Fogvatartottak reintegrációja    </vt:lpstr>
      <vt:lpstr>Bevezetés</vt:lpstr>
      <vt:lpstr>Szociálpolitikai keretek </vt:lpstr>
      <vt:lpstr>PowerPoint-bemutató</vt:lpstr>
      <vt:lpstr>Büntetés-végrehajtási szervezet reintegrációs tevékenysége </vt:lpstr>
      <vt:lpstr>Büntetés-végrehajtási szervezet reintegrációs tevékenysége</vt:lpstr>
      <vt:lpstr>Büntetés-végrehajtási szervezet reintegrációs tevékenysége</vt:lpstr>
      <vt:lpstr>PowerPoint-bemutató</vt:lpstr>
      <vt:lpstr>Büntetés-végrehajtási szervezet reintegrációs tevékenysége</vt:lpstr>
      <vt:lpstr>Büntetés-végrehajtási szervezet reintegrációs tevékenysége</vt:lpstr>
      <vt:lpstr>Büntetés-végrehajtási szervezet reintegrációs tevékenysége</vt:lpstr>
      <vt:lpstr>Büntetés-végrehajtási szervezet reintegrációs tevékenysége</vt:lpstr>
      <vt:lpstr>Büntetés-végrehajtási szervezet reintegrációs tevékenysége</vt:lpstr>
      <vt:lpstr>Büntetés-végrehajtási szervezet reintegrációs tevékenysége</vt:lpstr>
      <vt:lpstr>Büntetés-végrehajtási szervezet reintegrációs tevékenysége</vt:lpstr>
      <vt:lpstr>Büntetés-végrehajtási szervezet reintegrációs tevékenysége</vt:lpstr>
      <vt:lpstr>Büntetés-végrehajtási szervezet reintegrációs tevékenysége </vt:lpstr>
      <vt:lpstr>Büntetés-végrehajtási szervezet reintegrációs tevékenysége </vt:lpstr>
      <vt:lpstr>Büntetés-végrehajtási szervezet reintegrációs tevékenysége </vt:lpstr>
      <vt:lpstr>Büntetés-végrehajtási szervezet reintegrációs tevékenysége</vt:lpstr>
      <vt:lpstr>Büntetés-végrehajtási szervezet reintegrációs tevékenysége </vt:lpstr>
      <vt:lpstr>Szabadulás</vt:lpstr>
      <vt:lpstr>Büntetés-végrehajtási szervezet reintegrációs tevékenysége </vt:lpstr>
      <vt:lpstr>Büntetés-végrehajtási szervezet reintegrációs tevékenysége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   bianka.botka@bm.gov.hu  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KMR - Régióközpont3</cp:lastModifiedBy>
  <cp:revision>281</cp:revision>
  <cp:lastPrinted>2017-05-26T13:19:35Z</cp:lastPrinted>
  <dcterms:created xsi:type="dcterms:W3CDTF">2014-03-03T11:13:53Z</dcterms:created>
  <dcterms:modified xsi:type="dcterms:W3CDTF">2023-10-09T10:17:58Z</dcterms:modified>
</cp:coreProperties>
</file>