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erékszögű háromszög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/>
              <a:t>Alcím mintájának szerkesztése</a:t>
            </a:r>
            <a:endParaRPr kumimoji="0" lang="en-US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zabadkézi sokszög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Szabadkézi sokszög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Szabadkézi sokszög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Egyenes összekötő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7402268-0854-467C-A8F1-3054843B5950}" type="datetimeFigureOut">
              <a:rPr lang="hu-HU" smtClean="0"/>
              <a:pPr/>
              <a:t>2023. 04. 27.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268-0854-467C-A8F1-3054843B5950}" type="datetimeFigureOut">
              <a:rPr lang="hu-HU" smtClean="0"/>
              <a:pPr/>
              <a:t>2023. 04. 27.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268-0854-467C-A8F1-3054843B5950}" type="datetimeFigureOut">
              <a:rPr lang="hu-HU" smtClean="0"/>
              <a:pPr/>
              <a:t>2023. 04. 27.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268-0854-467C-A8F1-3054843B5950}" type="datetimeFigureOut">
              <a:rPr lang="hu-HU" smtClean="0"/>
              <a:pPr/>
              <a:t>2023. 04. 27.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268-0854-467C-A8F1-3054843B5950}" type="datetimeFigureOut">
              <a:rPr lang="hu-HU" smtClean="0"/>
              <a:pPr/>
              <a:t>2023. 04. 27.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Sávnyí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Sávnyí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268-0854-467C-A8F1-3054843B5950}" type="datetimeFigureOut">
              <a:rPr lang="hu-HU" smtClean="0"/>
              <a:pPr/>
              <a:t>2023. 04. 27.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268-0854-467C-A8F1-3054843B5950}" type="datetimeFigureOut">
              <a:rPr lang="hu-HU" smtClean="0"/>
              <a:pPr/>
              <a:t>2023. 04. 27.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268-0854-467C-A8F1-3054843B5950}" type="datetimeFigureOut">
              <a:rPr lang="hu-HU" smtClean="0"/>
              <a:pPr/>
              <a:t>2023. 04. 27.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268-0854-467C-A8F1-3054843B5950}" type="datetimeFigureOut">
              <a:rPr lang="hu-HU" smtClean="0"/>
              <a:pPr/>
              <a:t>2023. 04. 27.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7402268-0854-467C-A8F1-3054843B5950}" type="datetimeFigureOut">
              <a:rPr lang="hu-HU" smtClean="0"/>
              <a:pPr/>
              <a:t>2023. 04. 27.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/>
              <a:t>Kép beszúrásához kattintson az ikonra</a:t>
            </a:r>
            <a:endParaRPr kumimoji="0" lang="en-US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7402268-0854-467C-A8F1-3054843B5950}" type="datetimeFigureOut">
              <a:rPr lang="hu-HU" smtClean="0"/>
              <a:pPr/>
              <a:t>2023. 04. 27.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zabadkézi sokszög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erékszögű háromszög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Egyenes összekötő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ávnyí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Sávnyí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zabadkézi sokszög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zabadkézi sokszög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erékszögű háromszög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Egyenes összekötő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/>
              <a:t>Mintaszöveg szerkesztése</a:t>
            </a:r>
          </a:p>
          <a:p>
            <a:pPr lvl="1" eaLnBrk="1" latinLnBrk="0" hangingPunct="1"/>
            <a:r>
              <a:rPr kumimoji="0" lang="hu-HU"/>
              <a:t>Második szint</a:t>
            </a:r>
          </a:p>
          <a:p>
            <a:pPr lvl="2" eaLnBrk="1" latinLnBrk="0" hangingPunct="1"/>
            <a:r>
              <a:rPr kumimoji="0" lang="hu-HU"/>
              <a:t>Harmadik szint</a:t>
            </a:r>
          </a:p>
          <a:p>
            <a:pPr lvl="3" eaLnBrk="1" latinLnBrk="0" hangingPunct="1"/>
            <a:r>
              <a:rPr kumimoji="0" lang="hu-HU"/>
              <a:t>Negyedik szint</a:t>
            </a:r>
          </a:p>
          <a:p>
            <a:pPr lvl="4" eaLnBrk="1" latinLnBrk="0" hangingPunct="1"/>
            <a:r>
              <a:rPr kumimoji="0" lang="hu-HU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7402268-0854-467C-A8F1-3054843B5950}" type="datetimeFigureOut">
              <a:rPr lang="hu-HU" smtClean="0"/>
              <a:pPr/>
              <a:t>2023. 04. 27.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Dilemmák a </a:t>
            </a:r>
            <a:r>
              <a:rPr lang="hu-HU"/>
              <a:t>hatósági eljárások során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err="1"/>
              <a:t>Százné</a:t>
            </a:r>
            <a:r>
              <a:rPr lang="hu-HU" dirty="0"/>
              <a:t> Orosz Kriszta – XV. ker. Család-és Gyermekjóléti Központ vezető és</a:t>
            </a:r>
          </a:p>
          <a:p>
            <a:r>
              <a:rPr lang="hu-HU" dirty="0"/>
              <a:t>Papp Krisztina – II. ker. Család-és Gyermekjóléti Központ intézményvezető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Amennyiben a jelzés a Gyámhivatalhoz érkezik, és ez alapján indítja el az eljárást, a jelzést megismerheti-e a család-és gyermekjóléti szolgálat? Van-e jogszabályi akadálya a továbbításnak?</a:t>
            </a:r>
          </a:p>
          <a:p>
            <a:r>
              <a:rPr lang="hu-HU" dirty="0"/>
              <a:t>Ideiglenes hatályú elhelyezés során gyakran merül fel kérésként, hogy a </a:t>
            </a:r>
            <a:r>
              <a:rPr lang="hu-HU" dirty="0" err="1"/>
              <a:t>csgyk</a:t>
            </a:r>
            <a:r>
              <a:rPr lang="hu-HU" dirty="0"/>
              <a:t> szállítsa be a gyermeket a befogadó helyre. </a:t>
            </a:r>
            <a:r>
              <a:rPr lang="hu-HU" i="1" dirty="0"/>
              <a:t>Nincs jogosultsága, nincs megfelelő járműve az intézményeknek.</a:t>
            </a:r>
            <a:endParaRPr lang="hu-HU" dirty="0"/>
          </a:p>
          <a:p>
            <a:endParaRPr lang="hu-HU" dirty="0"/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További kérdések az eljárásokhoz kapcsolódóan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Lehet-e prioritás az ügyek között? </a:t>
            </a:r>
            <a:r>
              <a:rPr lang="hu-HU" i="1" dirty="0"/>
              <a:t>Pl.: iskolaválasztás közti vitában a döntés a tanév kezdéséig </a:t>
            </a:r>
            <a:r>
              <a:rPr lang="hu-HU" i="1" dirty="0" err="1"/>
              <a:t>megszülessen</a:t>
            </a:r>
            <a:r>
              <a:rPr lang="hu-HU" i="1" dirty="0"/>
              <a:t>, nevelésbe vétel.</a:t>
            </a:r>
          </a:p>
          <a:p>
            <a:r>
              <a:rPr lang="hu-HU" dirty="0"/>
              <a:t>Zártan kezelendő adat befogadása, kezelése egységes-e?</a:t>
            </a:r>
          </a:p>
          <a:p>
            <a:r>
              <a:rPr lang="hu-HU" dirty="0"/>
              <a:t>Gondnoksági ügyek indításához a szakvélemény bekérésében tud-e segítséget nyújtani számunkra a Gyámhivatal?</a:t>
            </a:r>
          </a:p>
          <a:p>
            <a:r>
              <a:rPr lang="hu-HU" dirty="0"/>
              <a:t>A gondnok neve, elérhetősége kiadható-e számunkra?</a:t>
            </a:r>
          </a:p>
          <a:p>
            <a:r>
              <a:rPr lang="hu-HU" dirty="0"/>
              <a:t>Belföldi jogsegély keretében kért KT-hoz jövedelemigazolás beszerzésére ki jogosult?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További kérdések az eljárásokhoz kapcsolódóan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Kapcsolattartási ügyek nehézségei</a:t>
            </a:r>
          </a:p>
          <a:p>
            <a:r>
              <a:rPr lang="hu-HU" dirty="0"/>
              <a:t>Együttműködési dilemmák</a:t>
            </a:r>
          </a:p>
          <a:p>
            <a:r>
              <a:rPr lang="hu-HU" dirty="0"/>
              <a:t>Eljárásbeli kérdések</a:t>
            </a:r>
          </a:p>
          <a:p>
            <a:endParaRPr lang="hu-HU" dirty="0"/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Felvetett kérdéskörök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/>
              <a:t>A felügyelt kapcsolattartásra kötelezett felek szinte kivétel nélkül egymás ellehetetlenítésére törekszenek, egymás szülői kompetenciáit kérdőjelezik meg, akadályozzák annak gyakorlását.</a:t>
            </a:r>
          </a:p>
          <a:p>
            <a:r>
              <a:rPr lang="hu-HU" dirty="0"/>
              <a:t>Folyamatos vádaskodások, a gyermek veszélyeztetettségét bizonyítandóan.</a:t>
            </a:r>
          </a:p>
          <a:p>
            <a:pPr marL="109728" indent="0">
              <a:buNone/>
            </a:pPr>
            <a:r>
              <a:rPr lang="hu-HU" b="1" dirty="0"/>
              <a:t>Kérdés: A védelembe vételi eljárás mennyiben segíti a helyzet javulását? Hozhat-e megoldást?</a:t>
            </a:r>
          </a:p>
          <a:p>
            <a:r>
              <a:rPr lang="hu-HU" dirty="0"/>
              <a:t>Az újra és újra induló eljárások nem szolgálják a gyermek érdekét – rendszerabúzus.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Kapcsolattartási ügyek nehézségei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smtClean="0"/>
              <a:t>1.) Minden esetben igyekszünk meghatározott időre szabályozni a felügyelt kapcsolattartást és utána fokozatosan kivezetni onnan, de néha nem tudjuk, hogy mennyi idő kell pontosan. Ilyen esetekben köszönettel vennénk, ha a kapcsolattartási ügyelet amikor úgy látja, hogy már nem szükséges a felügyelt kapcsolattartás, vagy éppen a szünetelés, vagy a megvonás lenne indokolt, akkor jelzést küldene, hogy lépni tudjon a gyámhatóság (</a:t>
            </a:r>
            <a:r>
              <a:rPr lang="hu-HU" dirty="0" err="1" smtClean="0"/>
              <a:t>Gyer</a:t>
            </a:r>
            <a:r>
              <a:rPr lang="hu-HU" dirty="0" smtClean="0"/>
              <a:t>. 27.§ (4c) bekezdés: felülvizsgálni a kapcsolattartást). Ezzel a lehetőséggel nálunk szinte soha nem él a gyermekjóléti központ, hanem arra várnak, hogy valamelyik szülő majd megindítja az eljárást. Emiatt szorul be néha indokolatlanul egy-egy kapcsolattartás a </a:t>
            </a:r>
            <a:r>
              <a:rPr lang="hu-HU" dirty="0" err="1" smtClean="0"/>
              <a:t>Gyejóba</a:t>
            </a:r>
            <a:r>
              <a:rPr lang="hu-HU" dirty="0" smtClean="0"/>
              <a:t>, feleslegesen, és foglalja a helyet.</a:t>
            </a:r>
          </a:p>
          <a:p>
            <a:pPr>
              <a:buNone/>
            </a:pPr>
            <a:endParaRPr lang="hu-HU" i="1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dirty="0" smtClean="0"/>
              <a:t>Gyámhivataloktól érkezett kérdések</a:t>
            </a:r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2. A kapcsolattartási ügyelet: rendelkezni kell, hogy legyen-e jelen szakember vagy sem. Ha nem kérjük a jelenlétet, akkor mindegy, de ha kérjük a jelenlétet, akkor annak oka van és különösen fontos a gyámhivatal felé a visszajelzés. Tisztában vagyunk a szakmai nehézségekkel és a szakemberek korlátozott számával, de ennek hiányában sem a hatóság, sem az érintett gyermek nem fogja megkapni azt a támogatást, mely a jó döntéshez, illetve a gyermek érdekét szolgáló kapcsolattartáshoz vezethetne.</a:t>
            </a:r>
          </a:p>
          <a:p>
            <a:pPr>
              <a:buNone/>
            </a:pPr>
            <a:r>
              <a:rPr lang="hu-HU" i="1" dirty="0" smtClean="0"/>
              <a:t>Válasz:  Ezt értjük. Ennek akkor tud minden központ megfelelni, ha egységes</a:t>
            </a:r>
            <a:br>
              <a:rPr lang="hu-HU" i="1" dirty="0" smtClean="0"/>
            </a:br>
            <a:r>
              <a:rPr lang="hu-HU" i="1" dirty="0" smtClean="0"/>
              <a:t>feltételek (és az ahhoz való finanszírozás) biztosítottak.</a:t>
            </a:r>
            <a:endParaRPr lang="hu-HU" i="1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3. Jó lenne, ha nem csak szombaton 9-13-ig lenne időkeret, mivel ez sem az igénybe vevők számához, sem a gyermekek szükségleteihez nem illeszkedne. Érdemes lenne akár kapcsolattartási központokat létrehozni (területi alapon), ahol nagyobb időkeretben kerülhetne sor ezek megvalósítására.</a:t>
            </a:r>
          </a:p>
          <a:p>
            <a:pPr>
              <a:buNone/>
            </a:pPr>
            <a:r>
              <a:rPr lang="hu-HU" i="1" dirty="0" smtClean="0"/>
              <a:t>Válasz: Ezt értjük. Ennek akkor tud minden központ megfelelni, ha egységes</a:t>
            </a:r>
            <a:br>
              <a:rPr lang="hu-HU" i="1" dirty="0" smtClean="0"/>
            </a:br>
            <a:r>
              <a:rPr lang="hu-HU" i="1" dirty="0" smtClean="0"/>
              <a:t>feltételek (és az ahhoz való finanszírozás) biztosítottak.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eljárás menetében nagyon fontos megtalálni azokat a pontokat, ahol tudunk konzultálni, egyeztetni. Ezzel gyakran elejét lehetne venni, vagy meg lehetne szakítani az ügyfelek játszmázásait, vagy az eljárás megkérdőjelezését, figyelmen kívül hagyását részükről.</a:t>
            </a:r>
          </a:p>
          <a:p>
            <a:pPr>
              <a:buNone/>
            </a:pPr>
            <a:r>
              <a:rPr lang="hu-HU" b="1" dirty="0"/>
              <a:t>Kérdés: Esetmegbeszélőn, esetkonferencián részt vehet-e a gyámhivatal munkatársa?  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Együttműködési dilemmák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b="1" dirty="0"/>
              <a:t>Kérdés: El lehet-e utasítani a védelembe vételre irányuló javaslatot azzal az indokkal, hogy nem volt megelőzően alapellátásban végzett családsegítés? </a:t>
            </a:r>
          </a:p>
          <a:p>
            <a:r>
              <a:rPr lang="hu-HU" dirty="0"/>
              <a:t>V</a:t>
            </a:r>
            <a:r>
              <a:rPr lang="hu-HU" i="1" dirty="0"/>
              <a:t>éleményünk szerint nem, hiszen a gyermekvédelmi gondoskodás körébe tartozó hatósági intézkedések nem egymásból következő, egymásra épülő folyamatok!</a:t>
            </a:r>
            <a:endParaRPr lang="hu-HU" dirty="0"/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Eljárásbeli kérdések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hu-HU" b="1" dirty="0"/>
          </a:p>
          <a:p>
            <a:pPr marL="109728" indent="0">
              <a:buNone/>
            </a:pPr>
            <a:r>
              <a:rPr lang="hu-HU" b="1" dirty="0"/>
              <a:t>Kérdés: Ha nem jelenik meg valamelyik ügyfél a tárgyalásokon, ezt meddig teheti, hány esetben maradhat el a tárgyalás emiatt, mikor kell elővezetni az ügyfelet…? Van-e erre szabály, vagy kialakult gyakorlat?</a:t>
            </a:r>
          </a:p>
          <a:p>
            <a:r>
              <a:rPr lang="hu-HU" i="1" dirty="0"/>
              <a:t>Sok esetben elősegítené az alapellátás keretében végzett szociális segítő munkát, ha az ügyfelek éreznék a hatósági eljárás jelentőségét.</a:t>
            </a:r>
          </a:p>
          <a:p>
            <a:pPr>
              <a:buNone/>
            </a:pP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További kérdések az eljárásokhoz kapcsolódóan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étatér">
  <a:themeElements>
    <a:clrScheme name="Lendüle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étatér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étaté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328</TotalTime>
  <Words>662</Words>
  <Application>Microsoft Office PowerPoint</Application>
  <PresentationFormat>Diavetítés a képernyőre (4:3 oldalarány)</PresentationFormat>
  <Paragraphs>37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Sétatér</vt:lpstr>
      <vt:lpstr>Dilemmák a hatósági eljárások során</vt:lpstr>
      <vt:lpstr>Felvetett kérdéskörök</vt:lpstr>
      <vt:lpstr>Kapcsolattartási ügyek nehézségei</vt:lpstr>
      <vt:lpstr>Gyámhivataloktól érkezett kérdések</vt:lpstr>
      <vt:lpstr>5. dia</vt:lpstr>
      <vt:lpstr>6. dia</vt:lpstr>
      <vt:lpstr>Együttműködési dilemmák</vt:lpstr>
      <vt:lpstr>Eljárásbeli kérdések</vt:lpstr>
      <vt:lpstr>További kérdések az eljárásokhoz kapcsolódóan</vt:lpstr>
      <vt:lpstr>További kérdések az eljárásokhoz kapcsolódóan</vt:lpstr>
      <vt:lpstr>További kérdések az eljárásokhoz kapcsolódóan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Dilemmák a kapcsolattartási ügyeletek biztosítása során</dc:title>
  <dc:creator>Papp Krisztina</dc:creator>
  <cp:lastModifiedBy>Papp Krisztina</cp:lastModifiedBy>
  <cp:revision>35</cp:revision>
  <dcterms:created xsi:type="dcterms:W3CDTF">2023-03-17T08:27:49Z</dcterms:created>
  <dcterms:modified xsi:type="dcterms:W3CDTF">2023-04-27T12:28:58Z</dcterms:modified>
</cp:coreProperties>
</file>