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257" r:id="rId3"/>
    <p:sldId id="258" r:id="rId4"/>
    <p:sldId id="259" r:id="rId5"/>
    <p:sldId id="260" r:id="rId6"/>
    <p:sldId id="287" r:id="rId7"/>
    <p:sldId id="261" r:id="rId8"/>
    <p:sldId id="262" r:id="rId9"/>
    <p:sldId id="263" r:id="rId10"/>
    <p:sldId id="264" r:id="rId11"/>
    <p:sldId id="28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7" r:id="rId24"/>
    <p:sldId id="278" r:id="rId25"/>
    <p:sldId id="279" r:id="rId26"/>
    <p:sldId id="280" r:id="rId27"/>
    <p:sldId id="286" r:id="rId28"/>
    <p:sldId id="281" r:id="rId29"/>
    <p:sldId id="282" r:id="rId30"/>
    <p:sldId id="283" r:id="rId31"/>
    <p:sldId id="288" r:id="rId32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2975" autoAdjust="0"/>
  </p:normalViewPr>
  <p:slideViewPr>
    <p:cSldViewPr>
      <p:cViewPr varScale="1">
        <p:scale>
          <a:sx n="53" d="100"/>
          <a:sy n="53" d="100"/>
        </p:scale>
        <p:origin x="166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A6C59C-4E10-4EEE-903A-FBDDF9012F5D}" type="datetimeFigureOut">
              <a:rPr lang="hu-HU" smtClean="0"/>
              <a:pPr/>
              <a:t>2024. 05. 16.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A4D40F-6ADD-478E-BA5F-5B6F9B024D94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9705" indent="-179705" algn="just"/>
            <a:r>
              <a:rPr lang="hu-HU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 dokumentumokban foglaltak betartása </a:t>
            </a:r>
            <a:r>
              <a:rPr lang="hu-HU" sz="12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kötelező és számon kérhető</a:t>
            </a:r>
            <a:r>
              <a:rPr lang="hu-H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</a:p>
          <a:p>
            <a:pPr marL="179705" indent="-179705" algn="just"/>
            <a:endParaRPr lang="hu-HU" sz="12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179705" marR="0" lvl="0" indent="-179705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sz="1200" kern="5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Gyvt. 101. § (2) </a:t>
            </a:r>
            <a:r>
              <a:rPr lang="hu-HU" sz="1200" kern="5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bek</a:t>
            </a:r>
            <a:r>
              <a:rPr lang="hu-HU" sz="1200" kern="5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. k) pontja: A miniszter jóváhagyja és a minisztérium honlapján közzéteszi a gyermekbántalmazás elleni módszertant, a gyermekbántalmazás kivizsgálásának módszertanát, a gyermekvédelmi gyámi módszertant, valamint a gyermekvédelmi jelzőrendszer működésének és működtetésének szakmai módszereit,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A4D40F-6ADD-478E-BA5F-5B6F9B024D94}" type="slidenum">
              <a:rPr lang="hu-HU" smtClean="0"/>
              <a:pPr/>
              <a:t>5</a:t>
            </a:fld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sz="1200" b="1" spc="2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jelzőrendszeri módszertani „útmutató egyszerre szól a jogszabályban meghatározott észlelő- és jelzőrendszer tagjainak, valamint az azt működtető és a jelzéseket fogadó család- és gyermekjóléti szolgáltatóknak. </a:t>
            </a:r>
            <a:endParaRPr lang="hu-HU" sz="1200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A4D40F-6ADD-478E-BA5F-5B6F9B024D94}" type="slidenum">
              <a:rPr lang="hu-HU" smtClean="0"/>
              <a:pPr/>
              <a:t>7</a:t>
            </a:fld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hu-HU" sz="1800" spc="25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család- és gyermekjóléti központ a jelzéseket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u-HU" sz="1600" spc="25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folyamatosan gyűjti,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u-HU" sz="1600" spc="25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összesíti és elemzi,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u-HU" sz="1600" spc="25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évente legalább egy alkalommal (január hónapban) értékelést készít</a:t>
            </a:r>
            <a:endParaRPr lang="hu-HU" sz="1200" i="1" dirty="0"/>
          </a:p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u-HU" sz="1800" dirty="0">
              <a:solidFill>
                <a:srgbClr val="FF0000"/>
              </a:solidFill>
            </a:endParaRPr>
          </a:p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u-HU" sz="1800" dirty="0">
              <a:solidFill>
                <a:srgbClr val="FF0000"/>
              </a:solidFill>
            </a:endParaRPr>
          </a:p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sz="1800" dirty="0">
                <a:solidFill>
                  <a:srgbClr val="FF0000"/>
                </a:solidFill>
              </a:rPr>
              <a:t>A járási (fővárosi kerületi) gyermekvédelmi észlelő- és jelzőrendszer működésének értékeléséhez a család- és gyermekjóléti központ járási jelzőrendszeri tanácsadója felhasználja </a:t>
            </a:r>
          </a:p>
          <a:p>
            <a:pPr algn="just">
              <a:lnSpc>
                <a:spcPct val="115000"/>
              </a:lnSpc>
            </a:pPr>
            <a:r>
              <a:rPr lang="hu-H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 jelzőrendszer járási szintű koordinálása és a család- és gyermekjóléti szolgálat feladatainak szakmai támogatása során szerzett, a jelzőrendszer működésével kapcsolatos tapasztalatait.</a:t>
            </a:r>
          </a:p>
          <a:p>
            <a:pPr algn="just">
              <a:lnSpc>
                <a:spcPct val="115000"/>
              </a:lnSpc>
            </a:pPr>
            <a:r>
              <a:rPr lang="hu-H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 járási értékelési terv tartalmazza a járási jelzőrendszer előző évi tapasztalatait, a hatékonyabb működésre vonatkozó javaslatokat, a fejlesztendő területeket. A járási jelzőrendszeri tanácsadó a szolgálatokkal ismerteti a járási intézkedési tervet, és megküldi a megyei jelzőrendszeri koordinátornak.</a:t>
            </a:r>
          </a:p>
          <a:p>
            <a:pPr algn="just">
              <a:lnSpc>
                <a:spcPct val="115000"/>
              </a:lnSpc>
            </a:pPr>
            <a:endParaRPr lang="hu-HU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A4D40F-6ADD-478E-BA5F-5B6F9B024D94}" type="slidenum">
              <a:rPr lang="hu-HU" smtClean="0"/>
              <a:pPr/>
              <a:t>12</a:t>
            </a:fld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15000"/>
              </a:lnSpc>
            </a:pPr>
            <a:r>
              <a:rPr lang="hu-H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 fénykép vagy videó formájában megküldött jelzésekkel kapcsolatban fel kell hívni a jelző figyelmét arra, hogy nem áll módunkban azok tartalmát minősítenünk, figyelembe vennünk. A család- és gyermekjóléti szolgáltatást nyújtó nem rendelkezik hatósági jogkörrel, mely a hang-, illetve videofelvétel jogszerű felhasználhatóságának és bizonyító erejének megítélését, továbbá a gyermekvédelmi gondoskodás keretébe tartozó hatósági intézkedés megalapozottságára irányuló alkalmazását lehetővé tenné. Következésképp az ilyen felvételt benyújtó figyelmét minden esetben fel kell hívni, hogy azt a gyermek védelmében közvetlenül a hatósági intézkedési jogkört gyakorló szervhez (pl.:  rendőrség, ügyészség, bíróság, stb.) szükséges benyújtania.</a:t>
            </a:r>
          </a:p>
          <a:p>
            <a:pPr algn="just">
              <a:lnSpc>
                <a:spcPct val="115000"/>
              </a:lnSpc>
            </a:pPr>
            <a:r>
              <a:rPr lang="hu-H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Arra vonatkozóan, hogy a gyámhatóságnak be kell-e fogadnia és figyelembe kell-e vennie veszélyeztetettség vizsgálatánál a benyújtott fényképeket, vagy videókat, kérjük a Gyámügyi Főosztály állásfoglalását.</a:t>
            </a:r>
          </a:p>
          <a:p>
            <a:pPr algn="just">
              <a:lnSpc>
                <a:spcPct val="115000"/>
              </a:lnSpc>
            </a:pPr>
            <a:endParaRPr lang="hu-HU" sz="1200" kern="5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A4D40F-6ADD-478E-BA5F-5B6F9B024D94}" type="slidenum">
              <a:rPr lang="hu-HU" smtClean="0"/>
              <a:pPr/>
              <a:t>23</a:t>
            </a:fld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47500" lnSpcReduction="20000"/>
          </a:bodyPr>
          <a:lstStyle/>
          <a:p>
            <a:pPr marL="457200" lvl="1" indent="0" algn="just">
              <a:spcBef>
                <a:spcPts val="1800"/>
              </a:spcBef>
              <a:spcAft>
                <a:spcPts val="600"/>
              </a:spcAft>
              <a:buFont typeface="Arial" panose="020B0604020202020204" pitchFamily="34" charset="0"/>
              <a:buNone/>
              <a:tabLst>
                <a:tab pos="228600" algn="l"/>
              </a:tabLst>
            </a:pPr>
            <a:r>
              <a:rPr lang="hu-HU" sz="1600" b="1" kern="5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Arial" panose="020B0604020202020204" pitchFamily="34" charset="0"/>
              </a:rPr>
              <a:t>4. Együttműködés a család- és gyermekjóléti szolgáltatóval</a:t>
            </a:r>
          </a:p>
          <a:p>
            <a:pPr algn="just">
              <a:lnSpc>
                <a:spcPct val="115000"/>
              </a:lnSpc>
            </a:pPr>
            <a:r>
              <a:rPr lang="hu-H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 jelzés megtételével nem szűnik meg a jelzőrendszeri tagok felelőssége.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u-H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Visszajelzés fogadása a család- és gyermekjóléti szolgálat felől, melyet az első interjú után 15 napon belül tesz meg a szolgáltató.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u-H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Esetkonferencián, esetmegbeszélésen történő részvétel (a szolgálat által megjelölt időpontban).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u-H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Amennyiben az esettel kapcsolatosan újabb információ merül fel, továbbítja azt a család- és gyermekjóléti szolgálat vagy a család- és gyermekjóléti központ felé.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u-H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 család- és gyermekjóléti szolgálattal a cselekvési tervben, illetve a család- és gyermekjóléti központtal a gondozási-nevelési tervben vállalt feladatait ellátja, folyamatosan egyeztet a család- és gyermekjóléti szolgáltató által megjelölt személlyel.</a:t>
            </a:r>
          </a:p>
          <a:p>
            <a:pPr algn="just">
              <a:lnSpc>
                <a:spcPct val="115000"/>
              </a:lnSpc>
            </a:pPr>
            <a:endParaRPr lang="hu-HU" sz="1800" kern="5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457200" lvl="1" indent="0" algn="just">
              <a:spcBef>
                <a:spcPts val="1800"/>
              </a:spcBef>
              <a:spcAft>
                <a:spcPts val="600"/>
              </a:spcAft>
              <a:buFont typeface="Arial" panose="020B0604020202020204" pitchFamily="34" charset="0"/>
              <a:buNone/>
              <a:tabLst>
                <a:tab pos="228600" algn="l"/>
              </a:tabLst>
            </a:pPr>
            <a:r>
              <a:rPr lang="hu-HU" sz="1600" b="1" kern="5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Arial" panose="020B0604020202020204" pitchFamily="34" charset="0"/>
              </a:rPr>
              <a:t>6. Együttműködés a jelzőrendszeri tagokkal</a:t>
            </a:r>
          </a:p>
          <a:p>
            <a:pPr algn="just">
              <a:lnSpc>
                <a:spcPct val="115000"/>
              </a:lnSpc>
            </a:pPr>
            <a:r>
              <a:rPr lang="hu-H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„A pontos észlelés és a jelzést követően a személy, család életében megjelennek a szakemberek egy közös platformon, az együttműködés felületén. Az együttműködésben cél az </a:t>
            </a:r>
            <a:r>
              <a:rPr lang="hu-HU" sz="12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információ áramoltatása</a:t>
            </a:r>
            <a:r>
              <a:rPr lang="hu-H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kölcsönös tájékoztatás, a közös gondolkozás lehetőségének a megteremtése, szakmai elemzések megvalósítása a pontos probléma definiálása és a hatékony megoldási módszerek hozzárendelése a folyamatokhoz. </a:t>
            </a:r>
          </a:p>
          <a:p>
            <a:pPr algn="just">
              <a:lnSpc>
                <a:spcPct val="115000"/>
              </a:lnSpc>
            </a:pPr>
            <a:r>
              <a:rPr lang="hu-H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</a:p>
          <a:p>
            <a:pPr algn="just">
              <a:lnSpc>
                <a:spcPct val="115000"/>
              </a:lnSpc>
            </a:pPr>
            <a:r>
              <a:rPr lang="hu-H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 család- és gyermekjóléti szolgáltatást igénybevevők szükségleteinek kielégítésére, problémáik megoldására irányuló eredményes segítőmunka bizonyos személyes és szakmai kompetenciákat feltételez, melyek a felelős és felkészült szakember alapvető tulajdonságai. Ezek a kompetenciák az alábbiak: 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u-HU" sz="12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objektív megfigyelés képessége,</a:t>
            </a:r>
            <a:r>
              <a:rPr lang="hu-H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a probléma pontos és precíz megismerése, meghatározása,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u-HU" sz="12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felelősségvállalás</a:t>
            </a:r>
            <a:r>
              <a:rPr lang="hu-H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és feladatvállalás az esetvitelben, a szakmai lépések megvalósítása a határidők tartásával,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u-H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megfelelő szakmai ismeretek, szakmai és módszertani ajánlások, protokollok ismerete,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u-H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kompetencia határok ismerete és azok betartása,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u-HU" sz="1200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együttműködés képessége</a:t>
            </a:r>
            <a:r>
              <a:rPr lang="hu-H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a gyermek, család, személy érdekében az egyéb szakterületek szakembereivel.</a:t>
            </a:r>
            <a:r>
              <a:rPr lang="hu-HU" sz="1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hu-HU" sz="12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hu-H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</a:p>
          <a:p>
            <a:pPr algn="just">
              <a:lnSpc>
                <a:spcPct val="115000"/>
              </a:lnSpc>
            </a:pPr>
            <a:r>
              <a:rPr lang="hu-H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Tekintve, hogy a család- és gyermekjóléti szolgálat, család- és gyermekjóléti központ szolgáltatásait igénybevevő ellátottak többnyire az észlelő- és jelzőrendszer több tagjával is kapcsolatban állnak/kapcsolatba kerülnek, a család- és gyermekjóléti szolgáltatás keretében különösen jelentős hangsúly helyeződik a jelzőrendszeri tagok együttműködésére, melynek gördülékenységét, hatékonyságát és eredményességét az egyes szakterületek szakembereinek együttműködési képessége szavatolja. Ez, a gyermekek, egyének, családok alapvető szociális biztonsága érdekében megvalósuló </a:t>
            </a:r>
            <a:r>
              <a:rPr lang="hu-HU" sz="1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multiprofesszionális</a:t>
            </a:r>
            <a:r>
              <a:rPr lang="hu-H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kooperáció a segítő tevékenység számos momentumában és szegmensében jelen van. Említhetjük ehelyütt az éves szinten legalább hat alkalommal megszervezésre kerülő szakmaközi megbeszéléseket, illetőleg a család- és gyermekjóléti szolgálat részéről készített éves jelzőrendszeri intézkedési terv kiindulópontját képező éves szakmai tanácskozást, vagy a mindennapi tevékenységekhez közvetlenebbül kapcsolódó esetkonzultációt, esetmegbeszélést, esetkonferenciát.</a:t>
            </a:r>
          </a:p>
          <a:p>
            <a:pPr algn="just">
              <a:lnSpc>
                <a:spcPct val="115000"/>
              </a:lnSpc>
            </a:pPr>
            <a:r>
              <a:rPr lang="hu-H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</a:p>
          <a:p>
            <a:pPr algn="just">
              <a:lnSpc>
                <a:spcPct val="115000"/>
              </a:lnSpc>
            </a:pPr>
            <a:r>
              <a:rPr lang="hu-HU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 szakmai protokoll szerzői is fontosnak tartják kiemelni, miszerint a jelzőrendszer tagjai között megvalósuló „összedolgozás” és együttdolgozás akként szolgálja a legmagasabb szinten a gyermekek, családok, személyek érdekeit, amennyiben a közös felelősségvállalás keretében minden szereplő az együttműködés jegyében látja el feladatait, differenciáltan támogat, szükség esetén pedig eleget tesz jelzési kötelezettségének (pl. ha problémát, vagy újabb problémát észlel; a már kialakult probléma súlyosbodását tapasztalja). ”</a:t>
            </a:r>
          </a:p>
          <a:p>
            <a:pPr marL="179705" indent="-179705" algn="just"/>
            <a:r>
              <a:rPr lang="hu-HU" sz="1000" kern="5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Szakmai anyag ágazatközi együttműködés az észlelő-és jelzőrendszer működésének támogatásáról EFOP-1.9.4-VEKOP-16-2016-0001 kiemelt projekt </a:t>
            </a:r>
            <a:r>
              <a:rPr lang="hu-HU" sz="1000" kern="5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Slachta</a:t>
            </a:r>
            <a:r>
              <a:rPr lang="hu-HU" sz="1000" kern="5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Margit Nemzeti Szociálpolitikai Intézet 2022. Budapest 18-19. oldal felhasználásával</a:t>
            </a:r>
          </a:p>
          <a:p>
            <a:pPr algn="just">
              <a:lnSpc>
                <a:spcPct val="115000"/>
              </a:lnSpc>
            </a:pPr>
            <a:endParaRPr lang="hu-HU" sz="1800" kern="5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A4D40F-6ADD-478E-BA5F-5B6F9B024D94}" type="slidenum">
              <a:rPr lang="hu-HU" smtClean="0"/>
              <a:pPr/>
              <a:t>29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BCE1F-56B8-47E5-A573-7978AFD1C6AA}" type="datetimeFigureOut">
              <a:rPr lang="hu-HU" smtClean="0"/>
              <a:pPr/>
              <a:t>2024. 05. 16.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2687-BB89-4D51-9362-5B33E9F8004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BCE1F-56B8-47E5-A573-7978AFD1C6AA}" type="datetimeFigureOut">
              <a:rPr lang="hu-HU" smtClean="0"/>
              <a:pPr/>
              <a:t>2024. 05. 16.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2687-BB89-4D51-9362-5B33E9F8004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BCE1F-56B8-47E5-A573-7978AFD1C6AA}" type="datetimeFigureOut">
              <a:rPr lang="hu-HU" smtClean="0"/>
              <a:pPr/>
              <a:t>2024. 05. 16.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2687-BB89-4D51-9362-5B33E9F8004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BCE1F-56B8-47E5-A573-7978AFD1C6AA}" type="datetimeFigureOut">
              <a:rPr lang="hu-HU" smtClean="0"/>
              <a:pPr/>
              <a:t>2024. 05. 16.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2687-BB89-4D51-9362-5B33E9F8004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BCE1F-56B8-47E5-A573-7978AFD1C6AA}" type="datetimeFigureOut">
              <a:rPr lang="hu-HU" smtClean="0"/>
              <a:pPr/>
              <a:t>2024. 05. 16.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2687-BB89-4D51-9362-5B33E9F8004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BCE1F-56B8-47E5-A573-7978AFD1C6AA}" type="datetimeFigureOut">
              <a:rPr lang="hu-HU" smtClean="0"/>
              <a:pPr/>
              <a:t>2024. 05. 16.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2687-BB89-4D51-9362-5B33E9F8004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BCE1F-56B8-47E5-A573-7978AFD1C6AA}" type="datetimeFigureOut">
              <a:rPr lang="hu-HU" smtClean="0"/>
              <a:pPr/>
              <a:t>2024. 05. 16.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2687-BB89-4D51-9362-5B33E9F8004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BCE1F-56B8-47E5-A573-7978AFD1C6AA}" type="datetimeFigureOut">
              <a:rPr lang="hu-HU" smtClean="0"/>
              <a:pPr/>
              <a:t>2024. 05. 16.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2687-BB89-4D51-9362-5B33E9F8004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BCE1F-56B8-47E5-A573-7978AFD1C6AA}" type="datetimeFigureOut">
              <a:rPr lang="hu-HU" smtClean="0"/>
              <a:pPr/>
              <a:t>2024. 05. 16.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2687-BB89-4D51-9362-5B33E9F8004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BCE1F-56B8-47E5-A573-7978AFD1C6AA}" type="datetimeFigureOut">
              <a:rPr lang="hu-HU" smtClean="0"/>
              <a:pPr/>
              <a:t>2024. 05. 16.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2687-BB89-4D51-9362-5B33E9F8004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BCE1F-56B8-47E5-A573-7978AFD1C6AA}" type="datetimeFigureOut">
              <a:rPr lang="hu-HU" smtClean="0"/>
              <a:pPr/>
              <a:t>2024. 05. 16.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2687-BB89-4D51-9362-5B33E9F80045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BCE1F-56B8-47E5-A573-7978AFD1C6AA}" type="datetimeFigureOut">
              <a:rPr lang="hu-HU" smtClean="0"/>
              <a:pPr/>
              <a:t>2024. 05. 16.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D42687-BB89-4D51-9362-5B33E9F80045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mailto:budapestihalozat@maltai.hu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hu-HU" sz="7200" kern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hu-HU" sz="4000" kern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Aktualizált </a:t>
            </a:r>
            <a:br>
              <a:rPr lang="hu-HU" sz="4000" kern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hu-HU" sz="4000" kern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jelzőrendszeri szakmai szabályozó</a:t>
            </a:r>
            <a:br>
              <a:rPr lang="hu-HU" sz="4000" kern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hu-HU" sz="4000" kern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dokumentumok </a:t>
            </a:r>
            <a:br>
              <a:rPr lang="hu-HU" sz="4000" kern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hu-HU" sz="4000" b="1" u="sng" kern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Összefoglaló</a:t>
            </a:r>
            <a:br>
              <a:rPr lang="hu-HU" sz="7200" kern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br>
              <a:rPr lang="hu-HU" sz="7200" kern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hu-HU" sz="3600" spc="2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Mindkét dokumentumban a leírtakat</a:t>
            </a:r>
            <a:br>
              <a:rPr lang="hu-HU" sz="3600" spc="2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u-HU" sz="3600" spc="2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2024. március 15-étől kell alkalmazni</a:t>
            </a:r>
            <a:endParaRPr lang="hu-HU" sz="36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hu-HU" b="1" dirty="0"/>
              <a:t>Jelzőrendszeri módszertani útmutató</a:t>
            </a:r>
            <a:br>
              <a:rPr lang="hu-HU" b="1" dirty="0">
                <a:cs typeface="Times New Roman" panose="02020603050405020304" pitchFamily="18" charset="0"/>
              </a:rPr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pPr>
              <a:buNone/>
            </a:pPr>
            <a:r>
              <a:rPr lang="hu-HU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JR szintjei</a:t>
            </a:r>
            <a:endParaRPr lang="hu-HU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hu-HU" dirty="0"/>
          </a:p>
        </p:txBody>
      </p:sp>
      <p:pic>
        <p:nvPicPr>
          <p:cNvPr id="4" name="Kép 3">
            <a:extLst>
              <a:ext uri="{FF2B5EF4-FFF2-40B4-BE49-F238E27FC236}">
                <a16:creationId xmlns:a16="http://schemas.microsoft.com/office/drawing/2014/main" id="{57147F95-E86E-757F-B503-DEA5AAE8B86E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87624" y="1700808"/>
            <a:ext cx="6320956" cy="4392488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3200" dirty="0"/>
              <a:t>III. Fejezet Az észlelő- és jelzőrendszer tagjainak csoportosítása, felelősségük alfejezetek!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u-HU" dirty="0">
                <a:solidFill>
                  <a:srgbClr val="FF0000"/>
                </a:solidFill>
              </a:rPr>
              <a:t>Szt. 64.§ (2) bekezdés változása okán, </a:t>
            </a:r>
            <a:r>
              <a:rPr lang="hu-HU" u="sng" dirty="0">
                <a:solidFill>
                  <a:srgbClr val="FF0000"/>
                </a:solidFill>
              </a:rPr>
              <a:t>felnőtt személyek esetében </a:t>
            </a:r>
            <a:r>
              <a:rPr lang="hu-HU" dirty="0">
                <a:solidFill>
                  <a:srgbClr val="FF0000"/>
                </a:solidFill>
              </a:rPr>
              <a:t>pontosításra került, hogy </a:t>
            </a:r>
            <a:r>
              <a:rPr lang="hu-HU" u="sng" dirty="0">
                <a:solidFill>
                  <a:srgbClr val="FF0000"/>
                </a:solidFill>
              </a:rPr>
              <a:t>jelzési kötelezettség</a:t>
            </a:r>
            <a:r>
              <a:rPr lang="hu-HU" dirty="0">
                <a:solidFill>
                  <a:srgbClr val="FF0000"/>
                </a:solidFill>
              </a:rPr>
              <a:t>gel bír a:</a:t>
            </a:r>
          </a:p>
          <a:p>
            <a:pPr>
              <a:buFontTx/>
              <a:buChar char="-"/>
            </a:pPr>
            <a:r>
              <a:rPr lang="hu-HU" dirty="0">
                <a:solidFill>
                  <a:srgbClr val="FF0000"/>
                </a:solidFill>
              </a:rPr>
              <a:t>Települési önkormányzat jegyzője,</a:t>
            </a:r>
          </a:p>
          <a:p>
            <a:pPr>
              <a:buFontTx/>
              <a:buChar char="-"/>
            </a:pPr>
            <a:r>
              <a:rPr lang="hu-HU" dirty="0">
                <a:solidFill>
                  <a:srgbClr val="FF0000"/>
                </a:solidFill>
              </a:rPr>
              <a:t>Járási hivatal,,</a:t>
            </a:r>
          </a:p>
          <a:p>
            <a:pPr>
              <a:buFontTx/>
              <a:buChar char="-"/>
            </a:pPr>
            <a:r>
              <a:rPr lang="hu-HU" dirty="0">
                <a:solidFill>
                  <a:srgbClr val="FF0000"/>
                </a:solidFill>
              </a:rPr>
              <a:t>Szociális,</a:t>
            </a:r>
          </a:p>
          <a:p>
            <a:pPr>
              <a:buFontTx/>
              <a:buChar char="-"/>
            </a:pPr>
            <a:r>
              <a:rPr lang="hu-HU" dirty="0">
                <a:solidFill>
                  <a:srgbClr val="FF0000"/>
                </a:solidFill>
              </a:rPr>
              <a:t>Egészségügyi szolgáltató,</a:t>
            </a:r>
          </a:p>
          <a:p>
            <a:pPr>
              <a:buFontTx/>
              <a:buChar char="-"/>
            </a:pPr>
            <a:r>
              <a:rPr lang="hu-HU" dirty="0">
                <a:solidFill>
                  <a:srgbClr val="FF0000"/>
                </a:solidFill>
              </a:rPr>
              <a:t>Pártfogó felügyelő,</a:t>
            </a:r>
          </a:p>
          <a:p>
            <a:pPr>
              <a:buFontTx/>
              <a:buChar char="-"/>
            </a:pPr>
            <a:r>
              <a:rPr lang="hu-HU" dirty="0">
                <a:solidFill>
                  <a:srgbClr val="FF0000"/>
                </a:solidFill>
              </a:rPr>
              <a:t>Jogi segítségnyújtó szolgálat.</a:t>
            </a:r>
          </a:p>
          <a:p>
            <a:pPr>
              <a:buNone/>
            </a:pPr>
            <a:r>
              <a:rPr lang="hu-HU" dirty="0">
                <a:solidFill>
                  <a:srgbClr val="FF0000"/>
                </a:solidFill>
              </a:rPr>
              <a:t>Nem köteles, de jelezhet:</a:t>
            </a:r>
          </a:p>
          <a:p>
            <a:pPr>
              <a:buFontTx/>
              <a:buChar char="-"/>
            </a:pPr>
            <a:r>
              <a:rPr lang="hu-HU" dirty="0">
                <a:solidFill>
                  <a:srgbClr val="FF0000"/>
                </a:solidFill>
              </a:rPr>
              <a:t>magánszemély,</a:t>
            </a:r>
          </a:p>
          <a:p>
            <a:pPr>
              <a:buFontTx/>
              <a:buChar char="-"/>
            </a:pPr>
            <a:r>
              <a:rPr lang="hu-HU" dirty="0">
                <a:solidFill>
                  <a:srgbClr val="FF0000"/>
                </a:solidFill>
              </a:rPr>
              <a:t>Egyesület,</a:t>
            </a:r>
          </a:p>
          <a:p>
            <a:pPr>
              <a:buFontTx/>
              <a:buChar char="-"/>
            </a:pPr>
            <a:r>
              <a:rPr lang="hu-HU" dirty="0">
                <a:solidFill>
                  <a:srgbClr val="FF0000"/>
                </a:solidFill>
              </a:rPr>
              <a:t>Alapítvány,</a:t>
            </a:r>
          </a:p>
          <a:p>
            <a:pPr>
              <a:buFontTx/>
              <a:buChar char="-"/>
            </a:pPr>
            <a:r>
              <a:rPr lang="hu-HU" dirty="0">
                <a:solidFill>
                  <a:srgbClr val="FF0000"/>
                </a:solidFill>
              </a:rPr>
              <a:t>Vallási közösség.</a:t>
            </a:r>
          </a:p>
          <a:p>
            <a:pPr>
              <a:buNone/>
            </a:pPr>
            <a:endParaRPr lang="hu-H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b="1" dirty="0"/>
              <a:t>Jelzőrendszeri módszertani útmutató</a:t>
            </a:r>
            <a:br>
              <a:rPr lang="hu-HU" b="1" dirty="0">
                <a:cs typeface="Times New Roman" panose="02020603050405020304" pitchFamily="18" charset="0"/>
              </a:rPr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hu-HU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JR tanácsadó feladata:</a:t>
            </a:r>
          </a:p>
          <a:p>
            <a:pPr marL="114300" indent="0">
              <a:buNone/>
            </a:pPr>
            <a:r>
              <a:rPr lang="hu-HU" sz="2800" b="1" dirty="0">
                <a:solidFill>
                  <a:srgbClr val="FF0000"/>
                </a:solidFill>
              </a:rPr>
              <a:t>- „</a:t>
            </a:r>
            <a:r>
              <a:rPr lang="hu-HU" sz="2800" b="1" dirty="0" err="1">
                <a:solidFill>
                  <a:srgbClr val="FF0000"/>
                </a:solidFill>
              </a:rPr>
              <a:t>GYVR-be</a:t>
            </a:r>
            <a:r>
              <a:rPr lang="hu-HU" sz="2800" b="1" dirty="0">
                <a:solidFill>
                  <a:srgbClr val="FF0000"/>
                </a:solidFill>
              </a:rPr>
              <a:t> feltöltött jelzéseket gyűjti”</a:t>
            </a:r>
            <a:r>
              <a:rPr lang="hu-HU" sz="2800" dirty="0">
                <a:solidFill>
                  <a:srgbClr val="FF0000"/>
                </a:solidFill>
              </a:rPr>
              <a:t>(29.o.)</a:t>
            </a:r>
            <a:r>
              <a:rPr lang="hu-HU" sz="2800" b="1" dirty="0">
                <a:solidFill>
                  <a:srgbClr val="FF0000"/>
                </a:solidFill>
              </a:rPr>
              <a:t> – nem jelenti azt, hogy a </a:t>
            </a:r>
            <a:r>
              <a:rPr lang="hu-HU" sz="2800" b="1" dirty="0" err="1">
                <a:solidFill>
                  <a:srgbClr val="FF0000"/>
                </a:solidFill>
              </a:rPr>
              <a:t>jr-i</a:t>
            </a:r>
            <a:r>
              <a:rPr lang="hu-HU" sz="2800" b="1" dirty="0">
                <a:solidFill>
                  <a:srgbClr val="FF0000"/>
                </a:solidFill>
              </a:rPr>
              <a:t> felelős ne küldené meg: 25.o.</a:t>
            </a:r>
          </a:p>
          <a:p>
            <a:pPr marL="114300" indent="0">
              <a:buNone/>
            </a:pPr>
            <a:r>
              <a:rPr lang="hu-HU" sz="2800" b="1" dirty="0">
                <a:solidFill>
                  <a:srgbClr val="FF0000"/>
                </a:solidFill>
              </a:rPr>
              <a:t>Járási jelzőrendszeri intézkedési terv</a:t>
            </a:r>
          </a:p>
          <a:p>
            <a:pPr marL="114300" indent="0">
              <a:buNone/>
            </a:pPr>
            <a:r>
              <a:rPr lang="hu-HU" sz="2000" dirty="0">
                <a:solidFill>
                  <a:srgbClr val="FF0000"/>
                </a:solidFill>
              </a:rPr>
              <a:t>A család- és gyermekjóléti központ a család- és gyermekjóléti szolgálat március 31-ig elkészített intézkedési terveit összesíti , elkészíti a járási intézkedési tervet.</a:t>
            </a:r>
          </a:p>
          <a:p>
            <a:pPr marL="114300" indent="0">
              <a:buNone/>
            </a:pPr>
            <a:r>
              <a:rPr lang="hu-HU" sz="2000" u="sng" dirty="0">
                <a:solidFill>
                  <a:srgbClr val="FF0000"/>
                </a:solidFill>
              </a:rPr>
              <a:t>Tartalmazza:</a:t>
            </a:r>
          </a:p>
          <a:p>
            <a:pPr marL="857250" lvl="1">
              <a:buFont typeface="Wingdings" panose="05000000000000000000" pitchFamily="2" charset="2"/>
              <a:buChar char="§"/>
            </a:pPr>
            <a:r>
              <a:rPr lang="hu-HU" sz="1800" dirty="0">
                <a:solidFill>
                  <a:srgbClr val="FF0000"/>
                </a:solidFill>
              </a:rPr>
              <a:t>a járási jelzőrendszer előző évi tapasztalatait, </a:t>
            </a:r>
          </a:p>
          <a:p>
            <a:pPr marL="857250" lvl="1">
              <a:buFont typeface="Wingdings" panose="05000000000000000000" pitchFamily="2" charset="2"/>
              <a:buChar char="§"/>
            </a:pPr>
            <a:r>
              <a:rPr lang="hu-HU" sz="1800" dirty="0">
                <a:solidFill>
                  <a:srgbClr val="FF0000"/>
                </a:solidFill>
              </a:rPr>
              <a:t>a hatékonyabb működésre vonatkozó javaslatokat, </a:t>
            </a:r>
          </a:p>
          <a:p>
            <a:pPr marL="857250" lvl="1">
              <a:buFont typeface="Wingdings" panose="05000000000000000000" pitchFamily="2" charset="2"/>
              <a:buChar char="§"/>
            </a:pPr>
            <a:r>
              <a:rPr lang="hu-HU" sz="1800" dirty="0">
                <a:solidFill>
                  <a:srgbClr val="FF0000"/>
                </a:solidFill>
              </a:rPr>
              <a:t>a fejlesztendő területeket.</a:t>
            </a:r>
          </a:p>
          <a:p>
            <a:pPr marL="571500" lvl="1" indent="0">
              <a:buNone/>
            </a:pPr>
            <a:endParaRPr lang="hu-HU" sz="1800" dirty="0">
              <a:solidFill>
                <a:srgbClr val="FF0000"/>
              </a:solidFill>
            </a:endParaRPr>
          </a:p>
          <a:p>
            <a:pPr marL="171450" indent="0">
              <a:buNone/>
            </a:pPr>
            <a:r>
              <a:rPr lang="hu-HU" sz="2000" dirty="0">
                <a:solidFill>
                  <a:srgbClr val="FF0000"/>
                </a:solidFill>
              </a:rPr>
              <a:t>A JR tanácsadó a szolgálatokkal ismerteti a járási intézkedési tervet, és megküldi a megyei jelzőrendszeri koordinátornak.</a:t>
            </a:r>
          </a:p>
          <a:p>
            <a:pPr marL="400050" lvl="1" indent="0">
              <a:buNone/>
            </a:pPr>
            <a:endParaRPr lang="hu-HU" sz="1600" i="1" dirty="0">
              <a:solidFill>
                <a:srgbClr val="FF0000"/>
              </a:solidFill>
            </a:endParaRPr>
          </a:p>
          <a:p>
            <a:pPr marL="400050" lvl="1" indent="0">
              <a:buNone/>
            </a:pPr>
            <a:r>
              <a:rPr lang="hu-HU" sz="1600" i="1" dirty="0"/>
              <a:t>(JR módszertani útmutató 40. oldal)</a:t>
            </a:r>
            <a:endParaRPr lang="hu-HU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b="1" dirty="0"/>
              <a:t>Jelzőrendszeri módszertani útmutató</a:t>
            </a:r>
            <a:br>
              <a:rPr lang="hu-HU" b="1" dirty="0">
                <a:cs typeface="Times New Roman" panose="02020603050405020304" pitchFamily="18" charset="0"/>
              </a:rPr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hu-HU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Emberkereskedelemmel kapcsolatos feladatok</a:t>
            </a:r>
          </a:p>
          <a:p>
            <a:pPr marL="0" indent="0">
              <a:buNone/>
            </a:pPr>
            <a:r>
              <a:rPr lang="hu-HU" sz="2400" spc="2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JR felelős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u-HU" sz="2000" spc="25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tájékoztatja a jelzőrendszer tagjait a Magyar Ökumenikus Segélyszervezet kapcsolati erőszak áldozatai számára nyújtott online tanácsadási szolgáltatásáról</a:t>
            </a:r>
          </a:p>
          <a:p>
            <a:pPr marL="0" indent="0">
              <a:buNone/>
            </a:pPr>
            <a:endParaRPr lang="hu-HU" sz="2400" spc="25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hu-HU" sz="1800" spc="25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endParaRPr lang="hu-HU" sz="1600" dirty="0"/>
          </a:p>
          <a:p>
            <a:pPr marL="400050" lvl="1" indent="0">
              <a:buNone/>
            </a:pPr>
            <a:r>
              <a:rPr lang="hu-HU" sz="2000" i="1" dirty="0"/>
              <a:t>(JR módszertani útmutató 13. oldal)</a:t>
            </a:r>
          </a:p>
          <a:p>
            <a:pPr marL="0" indent="0" algn="just">
              <a:buNone/>
            </a:pPr>
            <a:endParaRPr lang="hu-HU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b="1" dirty="0"/>
              <a:t>Jelzőrendszeri módszertani útmutató</a:t>
            </a:r>
            <a:br>
              <a:rPr lang="hu-HU" b="1" dirty="0">
                <a:cs typeface="Times New Roman" panose="02020603050405020304" pitchFamily="18" charset="0"/>
              </a:rPr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hu-HU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Adminisztratív feladatok – GYVR</a:t>
            </a:r>
          </a:p>
          <a:p>
            <a:pPr marL="0" indent="0">
              <a:buNone/>
            </a:pPr>
            <a:r>
              <a:rPr lang="hu-HU" sz="2800" spc="2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JR felelős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u-HU" sz="2400" spc="2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Jelzések feltöltése határidőben</a:t>
            </a:r>
          </a:p>
          <a:p>
            <a:pPr marL="0" indent="0">
              <a:buNone/>
            </a:pPr>
            <a:r>
              <a:rPr lang="hu-HU" sz="2800" spc="25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JR tanácsadó: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u-HU" sz="2400" spc="25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Nyomonkövetés</a:t>
            </a:r>
            <a:endParaRPr lang="hu-HU" sz="2400" spc="25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hu-HU" sz="2400" spc="25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Összesítés és elemzés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hu-HU" sz="2400" spc="25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" indent="0">
              <a:buNone/>
            </a:pPr>
            <a:r>
              <a:rPr lang="hu-HU" sz="2400" spc="25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jelzésekhez a JR felelősnek és a </a:t>
            </a:r>
            <a:br>
              <a:rPr lang="hu-HU" sz="2400" spc="25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u-HU" sz="2400" spc="25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JR tanácsadónak is van hozzáférése </a:t>
            </a:r>
          </a:p>
          <a:p>
            <a:pPr marL="0" indent="0" algn="just">
              <a:buNone/>
            </a:pPr>
            <a:endParaRPr lang="hu-HU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hu-HU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Protokoll </a:t>
            </a:r>
          </a:p>
          <a:p>
            <a:pPr marL="0" indent="0" algn="ctr">
              <a:buNone/>
            </a:pPr>
            <a:r>
              <a:rPr lang="hu-HU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család- és gyermekjóléti szolgáltatás által működtetett észlelő- és jelzőrendszer folyamatairól</a:t>
            </a:r>
          </a:p>
          <a:p>
            <a:pPr marL="0" indent="0" algn="ctr">
              <a:buNone/>
            </a:pPr>
            <a:r>
              <a:rPr lang="hu-HU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(3. átdolgozott kiadás)</a:t>
            </a:r>
          </a:p>
          <a:p>
            <a:pPr marL="0" indent="0" algn="ctr">
              <a:buNone/>
            </a:pPr>
            <a:endParaRPr lang="hu-HU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endParaRPr lang="hu-HU" sz="18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hu-HU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JR protokoll</a:t>
            </a:r>
            <a:endParaRPr lang="hu-H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hu-HU" b="1" dirty="0"/>
              <a:t>Jelzőrendszeri protokoll</a:t>
            </a:r>
            <a:endParaRPr lang="hu-HU" b="1" dirty="0"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hu-HU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Tagolás </a:t>
            </a:r>
            <a:endParaRPr lang="hu-HU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hu-HU" sz="2400" dirty="0"/>
              <a:t>Veszélyeztetettség és krízishelyzet észlelése 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hu-HU" sz="2400" dirty="0"/>
              <a:t>A jelzőrendszeri tag segítségnyújtása, teendői a probléma kezelésében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hu-HU" sz="2400" dirty="0"/>
              <a:t>A jelzőrendszeri tag jelzési és együttműködési kötelezettsége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hu-HU" sz="2400" dirty="0"/>
              <a:t>A jelzés fogadásának folyamata a család- és gyermekjóléti szolgáltatóknál</a:t>
            </a:r>
          </a:p>
          <a:p>
            <a:pPr marL="0" indent="0">
              <a:buNone/>
            </a:pPr>
            <a:endParaRPr lang="hu-HU" sz="2400" dirty="0"/>
          </a:p>
          <a:p>
            <a:pPr marL="400050" lvl="1" indent="0">
              <a:buNone/>
            </a:pPr>
            <a:r>
              <a:rPr lang="hu-HU" sz="1800" i="1" dirty="0"/>
              <a:t>(JR protokoll 3. oldal)</a:t>
            </a:r>
            <a:endParaRPr lang="hu-H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b="1" dirty="0"/>
              <a:t>Jelzőrendszeri protokoll</a:t>
            </a:r>
            <a:br>
              <a:rPr lang="hu-HU" b="1" dirty="0">
                <a:cs typeface="Times New Roman" panose="02020603050405020304" pitchFamily="18" charset="0"/>
              </a:rPr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  <a:p>
            <a:pPr marL="0" indent="0" algn="just">
              <a:buNone/>
            </a:pPr>
            <a:r>
              <a:rPr lang="hu-HU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Kinek?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hu-HU" sz="2400" dirty="0"/>
              <a:t>A protokoll egyszerre szól a jogszabályban meghatározott észlelő- és jelzőrendszer tagjainak, valamint az azt működtető és a jelzéseket fogadó család- és gyermekjóléti szolgáltatóknak.</a:t>
            </a:r>
          </a:p>
          <a:p>
            <a:pPr marL="0" indent="0">
              <a:spcBef>
                <a:spcPts val="1200"/>
              </a:spcBef>
              <a:buNone/>
            </a:pPr>
            <a:endParaRPr lang="hu-HU" sz="2400" dirty="0"/>
          </a:p>
          <a:p>
            <a:pPr marL="400050" lvl="1" indent="0">
              <a:buNone/>
            </a:pPr>
            <a:r>
              <a:rPr lang="hu-HU" sz="1800" i="1" dirty="0"/>
              <a:t>(JR protokoll 5. oldal)</a:t>
            </a:r>
          </a:p>
          <a:p>
            <a:pPr marL="0" indent="0" algn="just">
              <a:buNone/>
            </a:pPr>
            <a:endParaRPr lang="hu-HU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hu-HU" b="1" dirty="0"/>
              <a:t>Jelzőrendszeri protokoll</a:t>
            </a:r>
            <a:endParaRPr lang="hu-HU" b="1" dirty="0"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hu-HU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Mit?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hu-HU" sz="2400" dirty="0"/>
              <a:t>tartalmazza a fenti keretben meghatározott, </a:t>
            </a:r>
            <a:r>
              <a:rPr lang="hu-HU" sz="2400" b="1" dirty="0"/>
              <a:t>ágazatközi együttműködésben</a:t>
            </a:r>
            <a:r>
              <a:rPr lang="hu-HU" sz="2400" dirty="0"/>
              <a:t> megvalósuló jelzések folyamatát, annak szakmai szabályait. A dokumentum valamennyi célcsoportra kiterjedően szabályozza, hogy mikor, mit és milyen tartalommal kell jelezni, illetve azt, hogy a jelzést fogadó szolgáltatónak, intézménynek milyen feladatai vannak a jelzést követően.</a:t>
            </a:r>
          </a:p>
          <a:p>
            <a:pPr marL="0" indent="0">
              <a:spcBef>
                <a:spcPts val="1200"/>
              </a:spcBef>
              <a:buNone/>
            </a:pPr>
            <a:endParaRPr lang="hu-HU" sz="2400" dirty="0"/>
          </a:p>
          <a:p>
            <a:pPr marL="400050" lvl="1" indent="0">
              <a:buNone/>
            </a:pPr>
            <a:r>
              <a:rPr lang="hu-HU" sz="1800" i="1" dirty="0"/>
              <a:t>(JR protokoll 6. oldal)</a:t>
            </a:r>
            <a:endParaRPr lang="hu-HU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b="1" dirty="0"/>
              <a:t>Jelzőrendszeri protokoll</a:t>
            </a:r>
            <a:br>
              <a:rPr lang="hu-HU" b="1" dirty="0">
                <a:cs typeface="Times New Roman" panose="02020603050405020304" pitchFamily="18" charset="0"/>
              </a:rPr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hu-HU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Hogyan</a:t>
            </a:r>
            <a:r>
              <a:rPr lang="hu-HU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hu-HU" sz="2400" dirty="0"/>
              <a:t>A protokoll használata során javasolt legelőször beazonosítani, hogy hol tartunk az adott folyamatban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hu-HU" sz="2400" dirty="0"/>
              <a:t> Ebben a tájékozódásban a </a:t>
            </a:r>
            <a:r>
              <a:rPr lang="hu-HU" sz="2400" dirty="0">
                <a:solidFill>
                  <a:srgbClr val="FF0000"/>
                </a:solidFill>
              </a:rPr>
              <a:t>folyamatábra</a:t>
            </a:r>
            <a:r>
              <a:rPr lang="hu-HU" sz="2400" dirty="0"/>
              <a:t> nyújt segítséget. </a:t>
            </a:r>
          </a:p>
          <a:p>
            <a:pPr marL="0" indent="0">
              <a:spcBef>
                <a:spcPts val="1200"/>
              </a:spcBef>
              <a:buNone/>
            </a:pPr>
            <a:endParaRPr lang="hu-HU" sz="2400" dirty="0"/>
          </a:p>
          <a:p>
            <a:pPr marL="1071563" lvl="3" indent="0">
              <a:spcBef>
                <a:spcPts val="1200"/>
              </a:spcBef>
              <a:buNone/>
              <a:tabLst>
                <a:tab pos="901700" algn="l"/>
              </a:tabLst>
            </a:pPr>
            <a:r>
              <a:rPr lang="hu-HU" sz="2400" dirty="0"/>
              <a:t>elágazó folyamatok – döntés</a:t>
            </a:r>
          </a:p>
          <a:p>
            <a:pPr marL="1071563" lvl="3" indent="0">
              <a:spcBef>
                <a:spcPts val="1200"/>
              </a:spcBef>
              <a:buNone/>
              <a:tabLst>
                <a:tab pos="901700" algn="l"/>
              </a:tabLst>
            </a:pPr>
            <a:endParaRPr lang="hu-HU" sz="100" dirty="0"/>
          </a:p>
          <a:p>
            <a:pPr marL="1071563" indent="0">
              <a:spcBef>
                <a:spcPts val="1200"/>
              </a:spcBef>
              <a:buNone/>
              <a:tabLst>
                <a:tab pos="901700" algn="l"/>
              </a:tabLst>
            </a:pPr>
            <a:r>
              <a:rPr lang="hu-HU" sz="2400" dirty="0">
                <a:solidFill>
                  <a:srgbClr val="FF0000"/>
                </a:solidFill>
              </a:rPr>
              <a:t>elkészítendő dokumentumok</a:t>
            </a:r>
          </a:p>
          <a:p>
            <a:pPr marL="0" indent="0">
              <a:spcBef>
                <a:spcPts val="1200"/>
              </a:spcBef>
              <a:buNone/>
            </a:pPr>
            <a:endParaRPr lang="hu-HU" sz="2400" dirty="0"/>
          </a:p>
          <a:p>
            <a:pPr marL="400050" lvl="1" indent="0">
              <a:buNone/>
            </a:pPr>
            <a:r>
              <a:rPr lang="hu-HU" sz="1800" i="1" dirty="0"/>
              <a:t>(JR protokoll 6. oldal)</a:t>
            </a:r>
            <a:endParaRPr lang="hu-HU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hu-HU" dirty="0"/>
          </a:p>
        </p:txBody>
      </p:sp>
      <p:sp>
        <p:nvSpPr>
          <p:cNvPr id="4" name="Folyamatábra: Döntés 3"/>
          <p:cNvSpPr/>
          <p:nvPr/>
        </p:nvSpPr>
        <p:spPr>
          <a:xfrm>
            <a:off x="611560" y="3861048"/>
            <a:ext cx="914400" cy="612648"/>
          </a:xfrm>
          <a:prstGeom prst="flowChartDecisi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" name="Folyamatábra: Dokumentum 4"/>
          <p:cNvSpPr/>
          <p:nvPr/>
        </p:nvSpPr>
        <p:spPr>
          <a:xfrm>
            <a:off x="611560" y="4653136"/>
            <a:ext cx="914400" cy="612648"/>
          </a:xfrm>
          <a:prstGeom prst="flowChartDocumen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 változott?</a:t>
            </a:r>
            <a:br>
              <a:rPr lang="hu-HU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Wingdings" panose="05000000000000000000" pitchFamily="2" charset="2"/>
              <a:buChar char="§"/>
            </a:pPr>
            <a:r>
              <a:rPr lang="hu-HU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Hatályos jogszabályok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u-HU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2017</a:t>
            </a:r>
            <a:r>
              <a:rPr lang="hu-H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után megjelent útmutatók, ajánlások, protokollok</a:t>
            </a:r>
            <a:endParaRPr lang="hu-H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hu-HU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Fogalomtisztázás</a:t>
            </a:r>
            <a:endParaRPr lang="hu-H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>
              <a:buFont typeface="Wingdings" panose="05000000000000000000" pitchFamily="2" charset="2"/>
              <a:buChar char="§"/>
            </a:pPr>
            <a:r>
              <a:rPr lang="hu-HU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Család- és gyermekjóléti szolgáltató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hu-HU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Veszélyeztetettség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hu-HU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Zárt adatkezelés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hu-HU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Iratbetekintés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u-H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Együttműködés a JR tagok és a </a:t>
            </a:r>
            <a:r>
              <a:rPr lang="hu-HU" sz="2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CsGySz</a:t>
            </a:r>
            <a:r>
              <a:rPr lang="hu-H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között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u-H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GYVR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u-H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Emberkereskedelem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u-HU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Formai tagolás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b="1" dirty="0"/>
              <a:t>Jelzőrendszeri protokoll</a:t>
            </a:r>
            <a:br>
              <a:rPr lang="hu-HU" b="1" dirty="0">
                <a:cs typeface="Times New Roman" panose="02020603050405020304" pitchFamily="18" charset="0"/>
              </a:rPr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hu-HU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Szabályrendszerek egymáshoz való viszonya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u-HU" sz="1400" dirty="0"/>
              <a:t>Jelzőrendszer módszertani útmutató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u-HU" sz="1400" dirty="0"/>
              <a:t>Jelzőrendszer protokoll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u-HU" sz="1400" dirty="0"/>
              <a:t>Bántalmazásról szóló </a:t>
            </a:r>
            <a:r>
              <a:rPr lang="hu-HU" sz="1400" dirty="0" err="1"/>
              <a:t>szektorsemleges</a:t>
            </a:r>
            <a:r>
              <a:rPr lang="hu-HU" sz="1400" dirty="0"/>
              <a:t> módszertani útmutató</a:t>
            </a:r>
          </a:p>
          <a:p>
            <a:pPr lvl="1">
              <a:buNone/>
            </a:pPr>
            <a:endParaRPr lang="hu-HU" sz="1400" dirty="0"/>
          </a:p>
          <a:p>
            <a:pPr marL="0" indent="0">
              <a:buNone/>
            </a:pPr>
            <a:r>
              <a:rPr lang="hu-HU" sz="2000" spc="2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Kiegészült a 2017 óta megjelent útmutatókkal, ajánlásokkal, protokollokkal: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u-HU" sz="1400" spc="2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Szakmai ajánlás – Gyermekvédelmi jelzőrendszeri készenléti szolgálat működtetéséről (2019)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u-HU" sz="1400" spc="2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Szakmai ajánlás az óvodai és iskolai szociális segítő tevékenység bevezetéséhez (2018)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u-HU" sz="1400" spc="2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Az óvodai és iskolai szociális segítő tevékenység módszertani útmutatója (2022)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u-HU" sz="1400" spc="2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konvergencia-régiókban működő család-és gyermekjóléti központok és szolgálatok, valamint a regionális diszpécserszolgálatok krízisidőszakban történő együttműködésére készített protokoll (2022)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u-HU" sz="1400" spc="2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„Tegyük láthatóvá az emberkereskedelmet” Elméleti és gyakorlati segédanyag és szakmai ajánlás az észlelő- és jelzőrendszer tagjainak, valamint a család- és gyermekjóléti szolgálat és központ munkatársainak (2022)</a:t>
            </a:r>
            <a:endParaRPr lang="hu-HU" sz="1400" spc="25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buNone/>
            </a:pPr>
            <a:r>
              <a:rPr lang="hu-HU" sz="1400" b="1" spc="25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fogyatékosságügyi tanácsadás szolgáltatás módszertani útmutatója (2023)</a:t>
            </a:r>
          </a:p>
          <a:p>
            <a:pPr lvl="1">
              <a:buNone/>
            </a:pPr>
            <a:endParaRPr lang="hu-HU" sz="1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b="1" dirty="0"/>
              <a:t>Jelzőrendszeri protokoll</a:t>
            </a:r>
            <a:br>
              <a:rPr lang="hu-HU" b="1" dirty="0">
                <a:cs typeface="Times New Roman" panose="02020603050405020304" pitchFamily="18" charset="0"/>
              </a:rPr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hu-HU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Veszélyeztetettség, krízishelyzet – </a:t>
            </a:r>
            <a:r>
              <a:rPr lang="hu-HU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új cím</a:t>
            </a:r>
            <a:endParaRPr lang="hu-HU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endParaRPr lang="hu-HU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hu-HU" b="1" u="sng" dirty="0">
                <a:solidFill>
                  <a:srgbClr val="FF0000"/>
                </a:solidFill>
              </a:rPr>
              <a:t>Új fejezet!</a:t>
            </a:r>
            <a:endParaRPr lang="hu-HU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hu-HU" dirty="0">
                <a:solidFill>
                  <a:srgbClr val="FF0000"/>
                </a:solidFill>
              </a:rPr>
              <a:t>A probléma észlelése alpontban új magyarázó bekezdés,  magyarázó ábra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hu-HU" dirty="0">
                <a:solidFill>
                  <a:srgbClr val="FF0000"/>
                </a:solidFill>
              </a:rPr>
              <a:t>Hang-, ill. videó felvételek használata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hu-HU" dirty="0">
                <a:solidFill>
                  <a:srgbClr val="FF0000"/>
                </a:solidFill>
              </a:rPr>
              <a:t>A veszélyeztetettség tényezőinek besorolása 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hu-HU" dirty="0">
                <a:solidFill>
                  <a:srgbClr val="FF0000"/>
                </a:solidFill>
              </a:rPr>
              <a:t>Kiemelten súlyos problémák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hu-HU" b="1" dirty="0">
                <a:solidFill>
                  <a:srgbClr val="FF0000"/>
                </a:solidFill>
              </a:rPr>
              <a:t>Súlyos problémák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hu-HU" dirty="0">
                <a:solidFill>
                  <a:srgbClr val="FF0000"/>
                </a:solidFill>
              </a:rPr>
              <a:t>Bántalmazásra utaló jelek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hu-HU" b="1" dirty="0">
                <a:solidFill>
                  <a:srgbClr val="FF0000"/>
                </a:solidFill>
              </a:rPr>
              <a:t>Magas kockázatú, beavatkozást igénylő élethelyzetek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hu-HU" dirty="0">
                <a:solidFill>
                  <a:srgbClr val="FF0000"/>
                </a:solidFill>
              </a:rPr>
              <a:t>Figyelemfelkeltő tünetek</a:t>
            </a:r>
          </a:p>
          <a:p>
            <a:pPr>
              <a:buNone/>
            </a:pPr>
            <a:endParaRPr lang="hu-H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b="1" dirty="0"/>
              <a:t>Jelzőrendszeri protokoll</a:t>
            </a:r>
            <a:br>
              <a:rPr lang="hu-HU" b="1" dirty="0">
                <a:cs typeface="Times New Roman" panose="02020603050405020304" pitchFamily="18" charset="0"/>
              </a:rPr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hu-HU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Veszélyeztetettség és krízishelyzet észlelése</a:t>
            </a:r>
            <a:endParaRPr lang="hu-HU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hu-HU" dirty="0"/>
          </a:p>
        </p:txBody>
      </p:sp>
      <p:pic>
        <p:nvPicPr>
          <p:cNvPr id="4" name="Kép 3">
            <a:extLst>
              <a:ext uri="{FF2B5EF4-FFF2-40B4-BE49-F238E27FC236}">
                <a16:creationId xmlns:a16="http://schemas.microsoft.com/office/drawing/2014/main" id="{C03FF636-6B10-0EAD-06BA-EBB2AF4F273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1606" y="2564904"/>
            <a:ext cx="6062968" cy="3600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b="1" dirty="0"/>
              <a:t>Jelzőrendszeri protokoll</a:t>
            </a:r>
            <a:br>
              <a:rPr lang="hu-HU" b="1" dirty="0">
                <a:cs typeface="Times New Roman" panose="02020603050405020304" pitchFamily="18" charset="0"/>
              </a:rPr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hu-HU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Magánszemély jelzése – </a:t>
            </a:r>
            <a:r>
              <a:rPr lang="hu-HU" u="sng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fénykép, videó</a:t>
            </a:r>
            <a:endParaRPr lang="hu-HU" u="sng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hu-HU" sz="2400" dirty="0">
                <a:solidFill>
                  <a:srgbClr val="FF0000"/>
                </a:solidFill>
              </a:rPr>
              <a:t>Nem áll módunkban azok tartalmát minősítenünk, figyelembe vennünk</a:t>
            </a:r>
            <a:endParaRPr lang="hu-HU" sz="1200" dirty="0">
              <a:solidFill>
                <a:srgbClr val="FF0000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endParaRPr lang="hu-HU" sz="1200" dirty="0">
              <a:solidFill>
                <a:srgbClr val="FF0000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hu-HU" sz="2400" dirty="0">
                <a:solidFill>
                  <a:srgbClr val="FF0000"/>
                </a:solidFill>
              </a:rPr>
              <a:t>Az ilyen felvételt benyújtó figyelmét minden esetben fel kell hívni, hogy azt a gyermek védelmében közvetlenül a hatósági intézkedési jogkört gyakorló szervhez (pl.:  rendőrség, ügyészség, bíróság, stb.) szükséges benyújtania.</a:t>
            </a:r>
          </a:p>
          <a:p>
            <a:pPr marL="0" indent="0">
              <a:spcBef>
                <a:spcPts val="1200"/>
              </a:spcBef>
              <a:buNone/>
            </a:pPr>
            <a:endParaRPr lang="hu-HU" sz="2400" dirty="0"/>
          </a:p>
          <a:p>
            <a:pPr marL="400050" lvl="1" indent="0">
              <a:buNone/>
            </a:pPr>
            <a:r>
              <a:rPr lang="hu-HU" sz="1800" i="1" dirty="0"/>
              <a:t>(JR protokoll 10. oldal)</a:t>
            </a:r>
            <a:endParaRPr lang="hu-H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b="1" dirty="0"/>
              <a:t>Jelzőrendszeri protokoll</a:t>
            </a:r>
            <a:br>
              <a:rPr lang="hu-HU" b="1" dirty="0">
                <a:cs typeface="Times New Roman" panose="02020603050405020304" pitchFamily="18" charset="0"/>
              </a:rPr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hu-HU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JR tag dokumentációjának tartalma</a:t>
            </a:r>
            <a:endParaRPr lang="hu-HU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hu-HU" sz="2000" dirty="0">
                <a:solidFill>
                  <a:srgbClr val="FF0000"/>
                </a:solidFill>
              </a:rPr>
              <a:t>az észlelt problémát;</a:t>
            </a:r>
          </a:p>
          <a:p>
            <a:pPr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hu-HU" sz="2000" dirty="0"/>
              <a:t>a probléma észlelésének időpontját;</a:t>
            </a:r>
          </a:p>
          <a:p>
            <a:pPr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hu-HU" sz="2000" dirty="0"/>
              <a:t>a problémával érintett </a:t>
            </a:r>
            <a:r>
              <a:rPr lang="hu-HU" sz="2000" dirty="0">
                <a:solidFill>
                  <a:srgbClr val="FF0000"/>
                </a:solidFill>
              </a:rPr>
              <a:t>gyermek, személy</a:t>
            </a:r>
            <a:r>
              <a:rPr lang="hu-HU" sz="2000" dirty="0"/>
              <a:t> (</a:t>
            </a:r>
            <a:r>
              <a:rPr lang="hu-HU" sz="2000" strike="sngStrike" dirty="0"/>
              <a:t>ügyfél</a:t>
            </a:r>
            <a:r>
              <a:rPr lang="hu-HU" sz="2000" dirty="0"/>
              <a:t>) személyes adatait, elérhetőségét, gyermek esetén </a:t>
            </a:r>
            <a:r>
              <a:rPr lang="hu-HU" sz="2000" dirty="0">
                <a:solidFill>
                  <a:srgbClr val="FF0000"/>
                </a:solidFill>
              </a:rPr>
              <a:t>lehetőség szerint </a:t>
            </a:r>
            <a:r>
              <a:rPr lang="hu-HU" sz="2000" dirty="0"/>
              <a:t>a törvényes képviselő elérhetőségét;</a:t>
            </a:r>
          </a:p>
          <a:p>
            <a:pPr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hu-HU" sz="2000" dirty="0"/>
              <a:t>a megtett intézkedéseket, </a:t>
            </a:r>
            <a:r>
              <a:rPr lang="hu-HU" sz="2000" dirty="0">
                <a:solidFill>
                  <a:srgbClr val="FF0000"/>
                </a:solidFill>
              </a:rPr>
              <a:t>beleértve a bevont, meghallgatott személyeket is;</a:t>
            </a:r>
          </a:p>
          <a:p>
            <a:pPr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hu-HU" sz="2000" dirty="0"/>
              <a:t>a bevont </a:t>
            </a:r>
            <a:r>
              <a:rPr lang="hu-HU" sz="2000" dirty="0">
                <a:solidFill>
                  <a:srgbClr val="FF0000"/>
                </a:solidFill>
              </a:rPr>
              <a:t>családi, vagy egyéb fellelhető segítő erőforrásokat </a:t>
            </a:r>
            <a:r>
              <a:rPr lang="hu-HU" sz="2000" strike="sngStrike" dirty="0"/>
              <a:t>(forrásrendszert)</a:t>
            </a:r>
          </a:p>
          <a:p>
            <a:pPr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hu-HU" sz="2000" dirty="0"/>
              <a:t>a meghallgatott személyek </a:t>
            </a:r>
            <a:r>
              <a:rPr lang="hu-HU" sz="2000" dirty="0">
                <a:solidFill>
                  <a:srgbClr val="FF0000"/>
                </a:solidFill>
              </a:rPr>
              <a:t>neveit;</a:t>
            </a:r>
          </a:p>
          <a:p>
            <a:pPr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hu-HU" sz="2000" dirty="0"/>
              <a:t>a levont konklúziót; </a:t>
            </a:r>
          </a:p>
          <a:p>
            <a:pPr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hu-HU" sz="2000" dirty="0"/>
              <a:t>az eset kimenetét. </a:t>
            </a:r>
          </a:p>
          <a:p>
            <a:pPr marL="400050" lvl="1" indent="0">
              <a:spcBef>
                <a:spcPts val="600"/>
              </a:spcBef>
              <a:buNone/>
            </a:pPr>
            <a:endParaRPr lang="hu-HU" sz="1600" i="1" dirty="0"/>
          </a:p>
          <a:p>
            <a:pPr marL="400050" lvl="1" indent="0">
              <a:spcBef>
                <a:spcPts val="600"/>
              </a:spcBef>
              <a:buNone/>
            </a:pPr>
            <a:r>
              <a:rPr lang="hu-HU" sz="1600" i="1" dirty="0"/>
              <a:t>(JR protokoll 11 oldal)</a:t>
            </a:r>
            <a:endParaRPr lang="hu-H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b="1" dirty="0"/>
              <a:t>Jelzőrendszeri protokoll</a:t>
            </a:r>
            <a:br>
              <a:rPr lang="hu-HU" b="1" dirty="0">
                <a:cs typeface="Times New Roman" panose="02020603050405020304" pitchFamily="18" charset="0"/>
              </a:rPr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hu-HU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Határidők</a:t>
            </a:r>
            <a:endParaRPr lang="hu-HU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hu-HU" dirty="0">
                <a:solidFill>
                  <a:srgbClr val="FF0000"/>
                </a:solidFill>
              </a:rPr>
              <a:t>Nap </a:t>
            </a:r>
            <a:r>
              <a:rPr lang="hu-HU" dirty="0">
                <a:solidFill>
                  <a:srgbClr val="FF0000"/>
                </a:solidFill>
                <a:sym typeface="Wingdings" panose="05000000000000000000" pitchFamily="2" charset="2"/>
              </a:rPr>
              <a:t>/ munkanap</a:t>
            </a:r>
            <a:endParaRPr lang="hu-HU" strike="sngStrike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hu-HU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GYVR</a:t>
            </a:r>
            <a:endParaRPr lang="hu-HU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hu-HU" dirty="0">
                <a:solidFill>
                  <a:srgbClr val="FF0000"/>
                </a:solidFill>
              </a:rPr>
              <a:t>V. fejezetben – </a:t>
            </a:r>
            <a:r>
              <a:rPr lang="hu-HU" dirty="0" err="1">
                <a:solidFill>
                  <a:srgbClr val="FF0000"/>
                </a:solidFill>
              </a:rPr>
              <a:t>CsGySzolgáltató</a:t>
            </a:r>
            <a:r>
              <a:rPr lang="hu-HU" dirty="0">
                <a:solidFill>
                  <a:srgbClr val="FF0000"/>
                </a:solidFill>
              </a:rPr>
              <a:t> feladatai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hu-HU" dirty="0">
                <a:solidFill>
                  <a:srgbClr val="FF0000"/>
                </a:solidFill>
              </a:rPr>
              <a:t>Mellékletek: Jelzések osztályozása </a:t>
            </a:r>
            <a:r>
              <a:rPr lang="hu-HU" dirty="0" err="1">
                <a:solidFill>
                  <a:srgbClr val="FF0000"/>
                </a:solidFill>
              </a:rPr>
              <a:t>GYVR-ben</a:t>
            </a:r>
            <a:endParaRPr lang="hu-HU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hu-HU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Folyamatábrák</a:t>
            </a:r>
            <a:endParaRPr lang="hu-HU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hu-HU" dirty="0">
                <a:solidFill>
                  <a:srgbClr val="FF0000"/>
                </a:solidFill>
              </a:rPr>
              <a:t>pontosított lépések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hu-HU" dirty="0">
                <a:solidFill>
                  <a:srgbClr val="FF0000"/>
                </a:solidFill>
              </a:rPr>
              <a:t>Határidők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hu-HU" dirty="0">
                <a:solidFill>
                  <a:srgbClr val="FF0000"/>
                </a:solidFill>
              </a:rPr>
              <a:t>dokumentáció</a:t>
            </a:r>
          </a:p>
          <a:p>
            <a:pPr marL="0" indent="0" algn="just">
              <a:buNone/>
            </a:pPr>
            <a:endParaRPr lang="hu-HU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Jelzőrendszeri protokoll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hu-HU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IV/2. fejezet </a:t>
            </a:r>
            <a:r>
              <a:rPr lang="hu-HU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egyértelműbb</a:t>
            </a:r>
            <a:r>
              <a:rPr lang="hu-HU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tagolás, Azonnali intézkedés cím</a:t>
            </a:r>
          </a:p>
          <a:p>
            <a:pPr>
              <a:buNone/>
            </a:pPr>
            <a:r>
              <a:rPr lang="hu-HU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Észlelés, cselekvések</a:t>
            </a:r>
            <a:endParaRPr lang="hu-HU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hu-HU" sz="2400" u="sng" dirty="0">
                <a:solidFill>
                  <a:srgbClr val="FF0000"/>
                </a:solidFill>
              </a:rPr>
              <a:t>Azonnali intézkedés </a:t>
            </a:r>
            <a:r>
              <a:rPr lang="hu-HU" sz="2400" dirty="0">
                <a:solidFill>
                  <a:srgbClr val="FF0000"/>
                </a:solidFill>
              </a:rPr>
              <a:t>a testi, lelki, erkölcsi épség fenntartásának védelme érdekében - kríziselhárítás</a:t>
            </a:r>
            <a:endParaRPr lang="hu-HU" sz="2400" dirty="0"/>
          </a:p>
          <a:p>
            <a:pPr marL="400050" lvl="1" indent="0">
              <a:buNone/>
            </a:pPr>
            <a:r>
              <a:rPr lang="hu-HU" sz="1800" i="1" dirty="0"/>
              <a:t>(JR protokoll 8., 18. oldal)</a:t>
            </a:r>
            <a:endParaRPr lang="hu-HU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hu-HU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Hozzátartozók közötti erőszak</a:t>
            </a:r>
          </a:p>
          <a:p>
            <a:pPr marL="0" indent="0" algn="just">
              <a:buNone/>
            </a:pPr>
            <a:r>
              <a:rPr lang="hu-HU" sz="2400" dirty="0">
                <a:solidFill>
                  <a:srgbClr val="FF0000"/>
                </a:solidFill>
              </a:rPr>
              <a:t>JR tagok (</a:t>
            </a:r>
            <a:r>
              <a:rPr lang="hu-HU" sz="2400" dirty="0" err="1">
                <a:solidFill>
                  <a:srgbClr val="FF0000"/>
                </a:solidFill>
              </a:rPr>
              <a:t>Hk</a:t>
            </a:r>
            <a:r>
              <a:rPr lang="hu-HU" sz="2400" dirty="0">
                <a:solidFill>
                  <a:srgbClr val="FF0000"/>
                </a:solidFill>
              </a:rPr>
              <a:t>. 2. § (2) </a:t>
            </a:r>
            <a:r>
              <a:rPr lang="hu-HU" sz="2400" dirty="0" err="1">
                <a:solidFill>
                  <a:srgbClr val="FF0000"/>
                </a:solidFill>
              </a:rPr>
              <a:t>bek</a:t>
            </a:r>
            <a:r>
              <a:rPr lang="hu-HU" sz="2400" dirty="0">
                <a:solidFill>
                  <a:srgbClr val="FF0000"/>
                </a:solidFill>
              </a:rPr>
              <a:t>.) kötelesek jelezni a családvédelmi koordinációért felelős szervnek, ha hozzátartozók közötti erőszak veszélyét észlelik</a:t>
            </a:r>
          </a:p>
          <a:p>
            <a:pPr marL="0" indent="0" algn="just">
              <a:buNone/>
            </a:pPr>
            <a:r>
              <a:rPr lang="hu-HU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Emberkereskedelem</a:t>
            </a:r>
            <a:endParaRPr lang="hu-HU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hu-HU" sz="2400" dirty="0">
                <a:solidFill>
                  <a:srgbClr val="FF0000"/>
                </a:solidFill>
              </a:rPr>
              <a:t>Személyes gondoskodást nyújtó szolgáltató = azonosítást végző szerv feladatai: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hu-HU" sz="2000" dirty="0">
                <a:solidFill>
                  <a:srgbClr val="FF0000"/>
                </a:solidFill>
              </a:rPr>
              <a:t>Azonosító beszélgetés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hu-HU" sz="2000" dirty="0">
                <a:solidFill>
                  <a:srgbClr val="FF0000"/>
                </a:solidFill>
              </a:rPr>
              <a:t>EKAT rögzítés</a:t>
            </a:r>
          </a:p>
          <a:p>
            <a:pPr lvl="1">
              <a:spcBef>
                <a:spcPts val="0"/>
              </a:spcBef>
              <a:buNone/>
            </a:pPr>
            <a:r>
              <a:rPr lang="hu-HU" sz="2000" b="1" dirty="0"/>
              <a:t>19. oldal</a:t>
            </a:r>
          </a:p>
          <a:p>
            <a:pPr marL="0" indent="0" algn="just">
              <a:buNone/>
            </a:pPr>
            <a:endParaRPr lang="hu-HU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Jelzőrendszeri protokoll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hu-HU" dirty="0">
                <a:solidFill>
                  <a:srgbClr val="FF0000"/>
                </a:solidFill>
              </a:rPr>
              <a:t>Új bekezdés: IV.4. –Együttműködés a család-és gyermekjóléti szolgáltatóval (21.o.)</a:t>
            </a:r>
          </a:p>
          <a:p>
            <a:pPr>
              <a:buNone/>
            </a:pPr>
            <a:r>
              <a:rPr lang="hu-HU" dirty="0">
                <a:solidFill>
                  <a:srgbClr val="FF0000"/>
                </a:solidFill>
              </a:rPr>
              <a:t>A jelzés megtételével nem szűnik meg a jelzőrendszeri tagok felelőssége.</a:t>
            </a:r>
          </a:p>
          <a:p>
            <a:pPr>
              <a:buNone/>
            </a:pPr>
            <a:r>
              <a:rPr lang="hu-HU" dirty="0">
                <a:solidFill>
                  <a:srgbClr val="FF0000"/>
                </a:solidFill>
              </a:rPr>
              <a:t>A jelzőrendszeri tag további feladatai a jelzés megtételét követően a következők:</a:t>
            </a:r>
          </a:p>
          <a:p>
            <a:pPr lvl="0"/>
            <a:r>
              <a:rPr lang="hu-HU" dirty="0">
                <a:solidFill>
                  <a:srgbClr val="FF0000"/>
                </a:solidFill>
              </a:rPr>
              <a:t>Visszajelzés fogadása a család- és gyermekjóléti szolgálat felől, melyet az első interjú után 15 napon belül tesz meg a szolgáltató.</a:t>
            </a:r>
          </a:p>
          <a:p>
            <a:pPr lvl="0"/>
            <a:r>
              <a:rPr lang="hu-HU" dirty="0">
                <a:solidFill>
                  <a:srgbClr val="FF0000"/>
                </a:solidFill>
              </a:rPr>
              <a:t>Esetkonferencián, esetmegbeszélésen történő részvétel (a szolgálat által megjelölt időpontban).</a:t>
            </a:r>
          </a:p>
          <a:p>
            <a:pPr lvl="0"/>
            <a:r>
              <a:rPr lang="hu-HU" dirty="0">
                <a:solidFill>
                  <a:srgbClr val="FF0000"/>
                </a:solidFill>
              </a:rPr>
              <a:t>Amennyiben az esettel kapcsolatosan újabb információ merül fel, továbbítja azt a család- és gyermekjóléti szolgálat vagy a család- és gyermekjóléti központ felé.</a:t>
            </a:r>
          </a:p>
          <a:p>
            <a:pPr lvl="0"/>
            <a:r>
              <a:rPr lang="hu-HU" dirty="0">
                <a:solidFill>
                  <a:srgbClr val="FF0000"/>
                </a:solidFill>
              </a:rPr>
              <a:t>A család- és gyermekjóléti szolgálattal a cselekvési tervben, illetve a család- és gyermekjóléti központtal a gondozási-nevelési tervben vállalt feladatait ellátja, folyamatosan egyeztet a család- és gyermekjóléti szolgáltató által megjelölt személlyel.</a:t>
            </a:r>
          </a:p>
          <a:p>
            <a:pPr>
              <a:buNone/>
            </a:pPr>
            <a:endParaRPr lang="hu-H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Jelzőrendszeri protokoll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hu-HU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Új bekezdések:</a:t>
            </a:r>
          </a:p>
          <a:p>
            <a:pPr>
              <a:buNone/>
            </a:pPr>
            <a:r>
              <a:rPr lang="hu-HU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Zárt adatkezelés </a:t>
            </a:r>
            <a:r>
              <a:rPr lang="hu-HU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(23. o.)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hu-HU" sz="2400" dirty="0">
                <a:solidFill>
                  <a:srgbClr val="FF0000"/>
                </a:solidFill>
              </a:rPr>
              <a:t>Az adatok zárt kezelése nem érinti a szakemberek együttműködési kötelezettségét, a feltárási tevékenység megfelelő lefolytatását.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hu-HU" sz="2400" dirty="0">
                <a:solidFill>
                  <a:srgbClr val="FF0000"/>
                </a:solidFill>
              </a:rPr>
              <a:t>Gyakorlati megvalósítás</a:t>
            </a:r>
          </a:p>
          <a:p>
            <a:pPr lvl="1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hu-HU" sz="2200" dirty="0">
                <a:solidFill>
                  <a:srgbClr val="FF0000"/>
                </a:solidFill>
              </a:rPr>
              <a:t>Adatok elkülönítése, védelme</a:t>
            </a:r>
          </a:p>
          <a:p>
            <a:pPr lvl="1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hu-HU" sz="2200" dirty="0">
                <a:solidFill>
                  <a:srgbClr val="FF0000"/>
                </a:solidFill>
              </a:rPr>
              <a:t>Továbbítás </a:t>
            </a:r>
          </a:p>
          <a:p>
            <a:pPr>
              <a:buFontTx/>
              <a:buChar char="-"/>
            </a:pPr>
            <a:r>
              <a:rPr lang="hu-HU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5. Visszajelzés pontosítása</a:t>
            </a:r>
          </a:p>
          <a:p>
            <a:pPr>
              <a:buFontTx/>
              <a:buChar char="-"/>
            </a:pPr>
            <a:r>
              <a:rPr lang="hu-HU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6. Együttműködés a jelzőrendszeri tagokkal</a:t>
            </a:r>
          </a:p>
          <a:p>
            <a:pPr>
              <a:buNone/>
            </a:pPr>
            <a:r>
              <a:rPr lang="hu-HU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VI. Iratbetekintés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hu-HU" dirty="0">
                <a:solidFill>
                  <a:srgbClr val="FF0000"/>
                </a:solidFill>
              </a:rPr>
              <a:t>- Hivatalos </a:t>
            </a:r>
            <a:r>
              <a:rPr lang="hu-HU">
                <a:solidFill>
                  <a:srgbClr val="FF0000"/>
                </a:solidFill>
              </a:rPr>
              <a:t>feljegyzéss</a:t>
            </a:r>
            <a:endParaRPr lang="hu-HU" dirty="0">
              <a:solidFill>
                <a:srgbClr val="FF0000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hu-HU" dirty="0">
                <a:solidFill>
                  <a:srgbClr val="FF0000"/>
                </a:solidFill>
              </a:rPr>
              <a:t>- GYVR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hu-HU" dirty="0">
                <a:solidFill>
                  <a:srgbClr val="FF0000"/>
                </a:solidFill>
              </a:rPr>
              <a:t>- Betekintési kérelem és vizsgálata</a:t>
            </a:r>
          </a:p>
          <a:p>
            <a:pPr>
              <a:buNone/>
            </a:pPr>
            <a:endParaRPr lang="hu-HU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hu-H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/>
              <a:t>Jelzőrendszeri protokoll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hu-HU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Együttműködés a jelzőrendszeri tagok között</a:t>
            </a:r>
            <a:endParaRPr lang="hu-HU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hu-HU" dirty="0">
                <a:solidFill>
                  <a:srgbClr val="FF0000"/>
                </a:solidFill>
              </a:rPr>
              <a:t>a gyermek, család, személy érdekében </a:t>
            </a:r>
          </a:p>
          <a:p>
            <a:pPr marL="0" indent="0">
              <a:spcBef>
                <a:spcPts val="600"/>
              </a:spcBef>
              <a:buNone/>
            </a:pPr>
            <a:endParaRPr lang="hu-HU" sz="1400" dirty="0">
              <a:solidFill>
                <a:srgbClr val="FF0000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hu-HU" dirty="0">
                <a:solidFill>
                  <a:srgbClr val="FF0000"/>
                </a:solidFill>
              </a:rPr>
              <a:t>A jelzés megtételével nem szűnik meg a jelzőrendszeri tagok felelőssége.</a:t>
            </a:r>
          </a:p>
          <a:p>
            <a:pPr marL="0" indent="0">
              <a:spcBef>
                <a:spcPts val="600"/>
              </a:spcBef>
              <a:buNone/>
            </a:pPr>
            <a:endParaRPr lang="hu-HU" sz="1400" dirty="0">
              <a:solidFill>
                <a:srgbClr val="FF0000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hu-HU" dirty="0">
                <a:solidFill>
                  <a:srgbClr val="FF0000"/>
                </a:solidFill>
              </a:rPr>
              <a:t>Az együttműködésben cél az információ áramoltatása, kölcsönös tájékoztatás, a közös gondolkozás lehetőségének a megteremtése, szakmai elemzések megvalósítása a pontos probléma definiálása és a hatékony megoldási módszerek hozzárendelése a folyamatokhoz</a:t>
            </a:r>
          </a:p>
          <a:p>
            <a:pPr marL="0" indent="0">
              <a:spcBef>
                <a:spcPts val="600"/>
              </a:spcBef>
              <a:buNone/>
            </a:pPr>
            <a:endParaRPr lang="hu-HU" sz="1050" dirty="0">
              <a:solidFill>
                <a:srgbClr val="FF0000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hu-HU" sz="2400" i="1" dirty="0"/>
              <a:t>(JR protokoll IV. fejezet 4. alfejezet 20. oldal</a:t>
            </a:r>
          </a:p>
          <a:p>
            <a:pPr marL="0" indent="0">
              <a:spcBef>
                <a:spcPts val="600"/>
              </a:spcBef>
              <a:buNone/>
              <a:tabLst>
                <a:tab pos="1162050" algn="l"/>
              </a:tabLst>
            </a:pPr>
            <a:r>
              <a:rPr lang="hu-HU" sz="2400" i="1" dirty="0"/>
              <a:t>	V. fejezet 6. alfejezet 32. oldal)</a:t>
            </a:r>
          </a:p>
          <a:p>
            <a:pPr>
              <a:buNone/>
            </a:pPr>
            <a:endParaRPr lang="hu-H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>
                <a:solidFill>
                  <a:srgbClr val="FF0000"/>
                </a:solidFill>
              </a:rPr>
              <a:t>Fogalomtisztázás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hu-HU" sz="2000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00050" lvl="1" indent="0">
              <a:buFontTx/>
              <a:buChar char="-"/>
            </a:pPr>
            <a:r>
              <a:rPr lang="hu-HU" sz="2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JR protokoll – VII. fejezet: Melléklet: Veszélyeztetettség, áldozattá válás  esetén jelzésre vagy azonosításra kötelezett szervek és intézkedéseik</a:t>
            </a:r>
          </a:p>
          <a:p>
            <a:pPr marL="400050" lvl="1" indent="0">
              <a:buFontTx/>
              <a:buChar char="-"/>
            </a:pPr>
            <a:r>
              <a:rPr lang="hu-HU" sz="2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Bántalmazás, elhanyagolás esetére készült JELZŐ LAP fejlécébe a </a:t>
            </a:r>
            <a:r>
              <a:rPr lang="hu-HU" sz="2400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GYvt</a:t>
            </a:r>
            <a:r>
              <a:rPr lang="hu-HU" sz="2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17.§(2a) pontja bekerült – fogalmi tisztázás!</a:t>
            </a:r>
          </a:p>
          <a:p>
            <a:pPr marL="400050" lvl="1" indent="0">
              <a:buFontTx/>
              <a:buChar char="-"/>
            </a:pPr>
            <a:r>
              <a:rPr lang="hu-HU" sz="2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Jelzések osztályozása a </a:t>
            </a:r>
            <a:r>
              <a:rPr lang="hu-HU" sz="2400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GYVR-ben</a:t>
            </a:r>
            <a:r>
              <a:rPr lang="hu-HU" sz="2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 Fontos a jelzőrendszer tagjaival megismertetni!</a:t>
            </a:r>
          </a:p>
          <a:p>
            <a:pPr marL="0" indent="0">
              <a:buNone/>
            </a:pPr>
            <a:endParaRPr lang="hu-H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hu-HU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család- és gyermekjóléti szolgáltató </a:t>
            </a:r>
            <a:r>
              <a:rPr lang="hu-H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alatt értendő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u-H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család- és gyermekjóléti </a:t>
            </a:r>
            <a:r>
              <a:rPr lang="hu-HU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szolgálat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u-H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család és gyermekjóléti </a:t>
            </a:r>
            <a:r>
              <a:rPr lang="hu-HU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központ</a:t>
            </a:r>
            <a:r>
              <a:rPr lang="hu-HU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400050" lvl="1" indent="0">
              <a:buNone/>
            </a:pPr>
            <a:r>
              <a:rPr lang="hu-HU" sz="1900" i="1" dirty="0"/>
              <a:t>(JR módszertani útmutató 7. oldal lábjegyzet)</a:t>
            </a:r>
            <a:endParaRPr lang="hu-H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b="1" dirty="0"/>
              <a:t>Jelzőrendszeri módszertani útmutató és Protokoll</a:t>
            </a:r>
            <a:br>
              <a:rPr lang="hu-HU" b="1" dirty="0">
                <a:cs typeface="Times New Roman" panose="02020603050405020304" pitchFamily="18" charset="0"/>
              </a:rPr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sz="2400" b="1" spc="2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jelzőrendszeri módszertani „útmutató egyszerre szól a jogszabályban meghatározott észlelő- és jelzőrendszer tagjainak, valamint az azt működtető és a jelzéseket fogadó család- és gyermekjóléti szolgáltatóknak. </a:t>
            </a:r>
          </a:p>
          <a:p>
            <a:pPr marL="0" indent="0">
              <a:buNone/>
            </a:pPr>
            <a:endParaRPr lang="hu-HU" sz="2400" b="1" spc="25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sz="2400" b="1" spc="2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Az útmutatót </a:t>
            </a:r>
            <a:r>
              <a:rPr lang="hu-HU" sz="2400" b="1" spc="25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hu-HU" sz="2400" b="1" spc="2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szolgálatok és központok vezetői kötelesek minden észlelő- és jelzőrendszeri szereplővel, taggal megismertetni, feléjük eljuttatni.</a:t>
            </a:r>
          </a:p>
          <a:p>
            <a:pPr marL="400050" lvl="1" indent="0">
              <a:buNone/>
            </a:pPr>
            <a:endParaRPr lang="hu-HU" sz="2000" i="1" strike="sngStrike" dirty="0"/>
          </a:p>
          <a:p>
            <a:pPr marL="0" lvl="1" indent="0">
              <a:buNone/>
            </a:pPr>
            <a:r>
              <a:rPr lang="hu-HU" sz="2400" b="1" spc="25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Mindkét dokumentumban a leírtakat</a:t>
            </a:r>
            <a:br>
              <a:rPr lang="hu-HU" sz="2400" b="1" spc="25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u-HU" sz="2400" b="1" spc="25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2024. március 15-étől kell alkalmazni.</a:t>
            </a:r>
            <a:endParaRPr lang="hu-H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ABB00A5-B4A3-B0DC-D449-1C9A7521A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939B624-2826-002C-EF83-AB42418673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Kérdés esetén forduljon a Budapesti Szociális Szakmatámogatási Hálózathoz, mely a területi szakmatámogatási hálózat része.</a:t>
            </a:r>
          </a:p>
          <a:p>
            <a:r>
              <a:rPr lang="hu-HU" dirty="0"/>
              <a:t>www. buszszh.hu</a:t>
            </a:r>
          </a:p>
          <a:p>
            <a:r>
              <a:rPr lang="hu-HU" dirty="0">
                <a:hlinkClick r:id="rId2"/>
              </a:rPr>
              <a:t>budapestihalozat@maltai.hu</a:t>
            </a: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927933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hu-HU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család- és gyermekjóléti szolgáltatás </a:t>
            </a:r>
          </a:p>
          <a:p>
            <a:pPr marL="0" indent="0" algn="ctr">
              <a:buNone/>
            </a:pPr>
            <a:r>
              <a:rPr lang="hu-HU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által működtetett észlelő- és jelzőrendszer</a:t>
            </a:r>
          </a:p>
          <a:p>
            <a:pPr marL="0" indent="0" algn="ctr">
              <a:buNone/>
            </a:pPr>
            <a:r>
              <a:rPr lang="hu-HU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működésének és működtetésének </a:t>
            </a:r>
          </a:p>
          <a:p>
            <a:pPr marL="0" indent="0" algn="ctr">
              <a:buNone/>
            </a:pPr>
            <a:r>
              <a:rPr lang="hu-HU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szabályairól szóló módszertani útmutató</a:t>
            </a:r>
          </a:p>
          <a:p>
            <a:pPr marL="0" indent="0" algn="ctr">
              <a:buNone/>
            </a:pPr>
            <a:r>
              <a:rPr lang="hu-HU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(3. átdolgozott kiadás)</a:t>
            </a:r>
          </a:p>
          <a:p>
            <a:pPr marL="0" indent="0" algn="ctr">
              <a:buNone/>
            </a:pPr>
            <a:endParaRPr lang="hu-HU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endParaRPr lang="hu-HU" sz="18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hu-HU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JR módszertani útmutató</a:t>
            </a:r>
            <a:endParaRPr lang="hu-H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b="1" dirty="0"/>
              <a:t>Jelzőrendszeri módszertani útmutató</a:t>
            </a:r>
            <a:br>
              <a:rPr lang="hu-HU" b="1" dirty="0">
                <a:cs typeface="Times New Roman" panose="02020603050405020304" pitchFamily="18" charset="0"/>
              </a:rPr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hu-HU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Szakmai ajánlás helyett </a:t>
            </a:r>
            <a:r>
              <a:rPr lang="hu-HU" b="0" i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módszertani útmutató</a:t>
            </a:r>
            <a:endParaRPr lang="hu-HU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hu-HU" dirty="0"/>
              <a:t>A jelzőrendszer szakmai kereteit, működésének és működtetésének szabályait jelen dokumentum tartalmazza.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/>
              <a:t>A dokumentum elsősorban strukturális kérdésekkel foglalkozik, szakember szintre bontva az észlelő- és jelzőrendszer különböző szereplőinek</a:t>
            </a:r>
          </a:p>
          <a:p>
            <a:pPr marL="0" indent="0">
              <a:buNone/>
            </a:pPr>
            <a:r>
              <a:rPr lang="hu-HU" b="1" dirty="0"/>
              <a:t>feladatait, kompetenciahatárait, együttműködésük szakmai kereteit</a:t>
            </a:r>
            <a:r>
              <a:rPr lang="hu-HU" dirty="0"/>
              <a:t>.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/>
          </a:p>
          <a:p>
            <a:endParaRPr lang="hu-H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F9DDCD4-2FB4-73D2-61ED-7EB06A342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3C99973-B8BB-5108-9376-9B06C7B605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79705" indent="-179705" algn="just"/>
            <a:r>
              <a:rPr lang="hu-HU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 dokumentumokban foglaltak betartása </a:t>
            </a:r>
            <a:r>
              <a:rPr lang="hu-HU" sz="32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kötelező és számon kérhető</a:t>
            </a:r>
            <a:r>
              <a:rPr lang="hu-H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</a:p>
          <a:p>
            <a:pPr marL="179705" indent="-179705" algn="just"/>
            <a:endParaRPr lang="hu-HU" sz="32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179705" marR="0" lvl="0" indent="-179705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sz="3200" kern="5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Gyvt. 101. § (2) </a:t>
            </a:r>
            <a:r>
              <a:rPr lang="hu-HU" sz="3200" kern="5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bek</a:t>
            </a:r>
            <a:r>
              <a:rPr lang="hu-HU" sz="3200" kern="5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. k) pontja: A miniszter jóváhagyja és a minisztérium honlapján közzéteszi a gyermekbántalmazás elleni módszertant, a gyermekbántalmazás kivizsgálásának módszertanát, a gyermekvédelmi gyámi módszertant, valamint a gyermekvédelmi jelzőrendszer működésének és működtetésének szakmai módszereit,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338169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hu-HU" b="1" dirty="0"/>
              <a:t>Jelzőrendszeri módszertani útmutató</a:t>
            </a:r>
            <a:endParaRPr lang="hu-HU" b="1" dirty="0">
              <a:cs typeface="Times New Roman" panose="020206030504050203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hu-HU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JR tagok kötelezettsége</a:t>
            </a:r>
            <a:endParaRPr lang="hu-HU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hu-HU" sz="2400" dirty="0"/>
              <a:t>JR tagokra is vonatkozik: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u-HU" sz="2400" dirty="0"/>
              <a:t>a </a:t>
            </a:r>
            <a:r>
              <a:rPr lang="hu-HU" sz="2400" dirty="0" err="1"/>
              <a:t>Gyvt</a:t>
            </a:r>
            <a:r>
              <a:rPr lang="hu-HU" sz="2400" dirty="0"/>
              <a:t>,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u-HU" sz="2400" dirty="0"/>
              <a:t>az Nm rendelet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u-HU" sz="2400" dirty="0"/>
              <a:t>a három szabályozó dokumentum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hu-HU" sz="1800" dirty="0"/>
              <a:t>Jelzőrendszer módszertani útmutató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hu-HU" sz="1800" dirty="0"/>
              <a:t>Jelzőrendszer protokoll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hu-HU" sz="1800" dirty="0"/>
              <a:t>Bántalmazásról szóló </a:t>
            </a:r>
            <a:r>
              <a:rPr lang="hu-HU" sz="1800" dirty="0" err="1"/>
              <a:t>szektorsemleges</a:t>
            </a:r>
            <a:r>
              <a:rPr lang="hu-HU" sz="1800" dirty="0"/>
              <a:t> módszertani útmutató</a:t>
            </a:r>
          </a:p>
          <a:p>
            <a:pPr marL="914400" lvl="2" indent="0">
              <a:buNone/>
            </a:pPr>
            <a:endParaRPr lang="hu-HU" sz="1600" dirty="0"/>
          </a:p>
          <a:p>
            <a:pPr marL="400050" lvl="1" indent="0">
              <a:buNone/>
            </a:pPr>
            <a:r>
              <a:rPr lang="hu-HU" sz="2000" i="1" dirty="0"/>
              <a:t>(JR módszertani útmutató 8. oldal)</a:t>
            </a:r>
            <a:endParaRPr lang="hu-H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b="1" dirty="0"/>
              <a:t>Jelzőrendszeri módszertani útmutató</a:t>
            </a:r>
            <a:br>
              <a:rPr lang="hu-HU" b="1" dirty="0">
                <a:cs typeface="Times New Roman" panose="02020603050405020304" pitchFamily="18" charset="0"/>
              </a:rPr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hu-HU" sz="2000" dirty="0">
                <a:solidFill>
                  <a:srgbClr val="FF0000"/>
                </a:solidFill>
              </a:rPr>
              <a:t>A szakképzésről szóló törvény végrehajtásáról szóló 12/2020. (II. 7.) Korm. rendelet 103. § (1)-(2) bekezdése ugyanezen kötelezettségeket írja elő a szakképző, illetve a többcélú szakképző intézmény vezetői, oktatói, pedagógusai, valamint a tanulókkal közvetlenül foglalkozó egyéb szakemberek, alkalmazottai számára.</a:t>
            </a:r>
          </a:p>
          <a:p>
            <a:pPr marL="0" indent="0" algn="just">
              <a:buNone/>
            </a:pPr>
            <a:endParaRPr lang="hu-HU" sz="2000" b="0" i="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hu-HU" sz="2000" b="0" i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2017. január 1-vel hatályba lépő jogszabályi kiegészítés értelmében „egyéb jelzés hiányában is súlyos veszélyeztető oknak minősül, ha a gyermeket gondozó szülő, más törvényes képviselő megtagadja az együttműködést az egészségügyi alapellátást nyújtó szolgáltatóval – háziorvossal, házi gyermekorvossal, védőnővel –, illetve a gyermek gondozása tekintetében a bölcsődei ellátást nyújtó szolgáltatóval, köznevelési intézménnyel, szakképző intézménnyel.”</a:t>
            </a:r>
          </a:p>
          <a:p>
            <a:pPr marL="0" indent="0" algn="just">
              <a:buNone/>
            </a:pPr>
            <a:r>
              <a:rPr lang="hu-HU" sz="2000" b="0" i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fentiek értelmében, az </a:t>
            </a:r>
            <a:r>
              <a:rPr lang="hu-HU" sz="2000" b="0" i="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Eütv</a:t>
            </a:r>
            <a:r>
              <a:rPr lang="hu-HU" sz="2000" b="0" i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21.§ (1a) bekezdése szerint „a korlátozottan cselekvőképes vagy cselekvőképtelen kiskorú esetén a háziorvosi, házi gyermekorvosi és a védőnői egészségügyi szolgáltatás nem utasítható vissza. Nem minősül visszautasításnak, ha a korlátozottan cselekvőképes vagy cselekvőképtelen kiskorú törvényes képviselője az egészségügyi alapellátásról szóló törvény szerint a háziorvos, illetve házi gyermekorvos választásának jogát gyakorolja.”</a:t>
            </a:r>
          </a:p>
          <a:p>
            <a:pPr marL="0" indent="0" algn="just">
              <a:buNone/>
            </a:pPr>
            <a:endParaRPr lang="hu-HU" sz="2000" b="0" i="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00050" lvl="1" indent="0" algn="just">
              <a:buNone/>
            </a:pPr>
            <a:r>
              <a:rPr lang="hu-HU" sz="1400" b="0" i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Lábjegyzetben: Gyvt. 130/A. § (3) bekezdés</a:t>
            </a:r>
            <a:endParaRPr lang="hu-H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b="1" dirty="0"/>
              <a:t>Jelzőrendszeri módszertani útmutató</a:t>
            </a:r>
            <a:br>
              <a:rPr lang="hu-HU" b="1" dirty="0">
                <a:cs typeface="Times New Roman" panose="02020603050405020304" pitchFamily="18" charset="0"/>
              </a:rPr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hu-HU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Jogszabályi változások</a:t>
            </a:r>
          </a:p>
          <a:p>
            <a:pPr marL="0" indent="0">
              <a:buNone/>
            </a:pPr>
            <a:r>
              <a:rPr lang="hu-HU" sz="2000" spc="2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2017. Február 17-től hatályba lépett jogszabályi előírások:</a:t>
            </a:r>
          </a:p>
          <a:p>
            <a:pPr marL="0" indent="0">
              <a:buFontTx/>
              <a:buChar char="-"/>
            </a:pPr>
            <a:r>
              <a:rPr lang="hu-HU" sz="2000" spc="25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esetmegbeszélőre, esetkonferenciára az esettől függően, a járási jelzőrendszeri tanácsadót meg kell hívni,</a:t>
            </a:r>
          </a:p>
          <a:p>
            <a:pPr marL="0" indent="0">
              <a:buFontTx/>
              <a:buChar char="-"/>
            </a:pPr>
            <a:r>
              <a:rPr lang="hu-HU" sz="2000" spc="2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Esetmenedzser részvétele kötelező!</a:t>
            </a:r>
          </a:p>
          <a:p>
            <a:pPr marL="0" indent="0">
              <a:buNone/>
            </a:pPr>
            <a:r>
              <a:rPr lang="hu-HU" sz="2000" spc="2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2019. I. 1-től: a központ készenléti szolgálata tevékenységét a Szt. 64.§ (4) g)  kiterjesztette a szociális vagy mentálhigiénés problémák, illetve egyéb krízishelyzet miatt segítségre szoruló személyek, családok </a:t>
            </a:r>
            <a:r>
              <a:rPr lang="hu-HU" sz="2000" spc="25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számára is!</a:t>
            </a:r>
            <a:endParaRPr lang="hu-HU" sz="2000" spc="25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u-HU" sz="1200" spc="25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u-HU" sz="2000" spc="2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2021. I. 1-től: JR tagok közé bekerült: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u-HU" sz="1600" spc="2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települési önkormányzat jegyzője = családvédelmi koordináció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u-HU" sz="1600" spc="2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büntetés-végrehajtási intézet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u-HU" sz="1600" spc="25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hu-HU" sz="1600" spc="2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büntetés-végrehajtási pártfogó felügyelő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hu-HU" sz="1400" spc="25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7150" indent="0">
              <a:buNone/>
            </a:pPr>
            <a:r>
              <a:rPr lang="hu-HU" sz="2000" spc="25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2021. V. 14-től: GYVR</a:t>
            </a:r>
          </a:p>
          <a:p>
            <a:pPr marL="457200" lvl="1" indent="0">
              <a:buNone/>
            </a:pPr>
            <a:endParaRPr lang="hu-HU" sz="1600" spc="25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r>
              <a:rPr lang="hu-HU" sz="1600" i="1" dirty="0"/>
              <a:t>(JR módszertani útmutató 13. oldal)</a:t>
            </a:r>
          </a:p>
          <a:p>
            <a:pPr marL="0" indent="0" algn="just">
              <a:buNone/>
            </a:pPr>
            <a:endParaRPr lang="hu-HU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</TotalTime>
  <Words>2699</Words>
  <Application>Microsoft Office PowerPoint</Application>
  <PresentationFormat>Diavetítés a képernyőre (4:3 oldalarány)</PresentationFormat>
  <Paragraphs>303</Paragraphs>
  <Slides>31</Slides>
  <Notes>5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31</vt:i4>
      </vt:variant>
    </vt:vector>
  </HeadingPairs>
  <TitlesOfParts>
    <vt:vector size="38" baseType="lpstr">
      <vt:lpstr>Arial</vt:lpstr>
      <vt:lpstr>Calibri</vt:lpstr>
      <vt:lpstr>Courier New</vt:lpstr>
      <vt:lpstr>Symbol</vt:lpstr>
      <vt:lpstr>Times New Roman</vt:lpstr>
      <vt:lpstr>Wingdings</vt:lpstr>
      <vt:lpstr>Office-téma</vt:lpstr>
      <vt:lpstr> Aktualizált  jelzőrendszeri szakmai szabályozó dokumentumok  Összefoglaló  Mindkét dokumentumban a leírtakat 2024. március 15-étől kell alkalmazni</vt:lpstr>
      <vt:lpstr>Mi változott? </vt:lpstr>
      <vt:lpstr>Fogalomtisztázás</vt:lpstr>
      <vt:lpstr>PowerPoint-bemutató</vt:lpstr>
      <vt:lpstr>Jelzőrendszeri módszertani útmutató </vt:lpstr>
      <vt:lpstr>PowerPoint-bemutató</vt:lpstr>
      <vt:lpstr>Jelzőrendszeri módszertani útmutató</vt:lpstr>
      <vt:lpstr>Jelzőrendszeri módszertani útmutató </vt:lpstr>
      <vt:lpstr>Jelzőrendszeri módszertani útmutató </vt:lpstr>
      <vt:lpstr>Jelzőrendszeri módszertani útmutató </vt:lpstr>
      <vt:lpstr>III. Fejezet Az észlelő- és jelzőrendszer tagjainak csoportosítása, felelősségük alfejezetek!</vt:lpstr>
      <vt:lpstr>Jelzőrendszeri módszertani útmutató </vt:lpstr>
      <vt:lpstr>Jelzőrendszeri módszertani útmutató </vt:lpstr>
      <vt:lpstr>Jelzőrendszeri módszertani útmutató </vt:lpstr>
      <vt:lpstr>PowerPoint-bemutató</vt:lpstr>
      <vt:lpstr>Jelzőrendszeri protokoll</vt:lpstr>
      <vt:lpstr>Jelzőrendszeri protokoll </vt:lpstr>
      <vt:lpstr>Jelzőrendszeri protokoll</vt:lpstr>
      <vt:lpstr>Jelzőrendszeri protokoll </vt:lpstr>
      <vt:lpstr>Jelzőrendszeri protokoll </vt:lpstr>
      <vt:lpstr>Jelzőrendszeri protokoll </vt:lpstr>
      <vt:lpstr>Jelzőrendszeri protokoll </vt:lpstr>
      <vt:lpstr>Jelzőrendszeri protokoll </vt:lpstr>
      <vt:lpstr>Jelzőrendszeri protokoll </vt:lpstr>
      <vt:lpstr>Jelzőrendszeri protokoll </vt:lpstr>
      <vt:lpstr>Jelzőrendszeri protokoll</vt:lpstr>
      <vt:lpstr>Jelzőrendszeri protokoll</vt:lpstr>
      <vt:lpstr>Jelzőrendszeri protokoll</vt:lpstr>
      <vt:lpstr>Jelzőrendszeri protokoll</vt:lpstr>
      <vt:lpstr>Jelzőrendszeri módszertani útmutató és Protokoll 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Aktualizált  jelzőrendszeri szakmai szabályozó dokumentumok  Mindkét dokumentumban a leírtakat 2024. március 15-étől kell alkalmazni</dc:title>
  <dc:creator>Papp Krisztina</dc:creator>
  <cp:lastModifiedBy>KMR - Régióközpont3</cp:lastModifiedBy>
  <cp:revision>23</cp:revision>
  <dcterms:created xsi:type="dcterms:W3CDTF">2024-03-26T08:21:35Z</dcterms:created>
  <dcterms:modified xsi:type="dcterms:W3CDTF">2024-05-16T12:40:42Z</dcterms:modified>
</cp:coreProperties>
</file>